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66" r:id="rId5"/>
    <p:sldId id="267" r:id="rId6"/>
    <p:sldId id="336" r:id="rId7"/>
    <p:sldId id="338" r:id="rId8"/>
    <p:sldId id="335" r:id="rId9"/>
    <p:sldId id="349" r:id="rId10"/>
    <p:sldId id="350" r:id="rId11"/>
    <p:sldId id="339" r:id="rId12"/>
    <p:sldId id="340" r:id="rId13"/>
    <p:sldId id="268" r:id="rId14"/>
    <p:sldId id="341" r:id="rId15"/>
    <p:sldId id="342" r:id="rId16"/>
    <p:sldId id="343" r:id="rId17"/>
    <p:sldId id="283" r:id="rId18"/>
    <p:sldId id="351" r:id="rId19"/>
    <p:sldId id="345" r:id="rId20"/>
    <p:sldId id="275" r:id="rId21"/>
    <p:sldId id="346" r:id="rId22"/>
    <p:sldId id="347" r:id="rId23"/>
    <p:sldId id="348" r:id="rId24"/>
    <p:sldId id="270" r:id="rId25"/>
    <p:sldId id="269" r:id="rId26"/>
    <p:sldId id="352" r:id="rId27"/>
    <p:sldId id="353" r:id="rId28"/>
    <p:sldId id="354" r:id="rId29"/>
    <p:sldId id="355"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5F3AE4D-1530-403C-A531-AF03E7F017BF}">
          <p14:sldIdLst>
            <p14:sldId id="256"/>
            <p14:sldId id="257"/>
          </p14:sldIdLst>
        </p14:section>
        <p14:section name="1" id="{9C2F284B-C8E0-4E3D-ADDB-652725EA6514}">
          <p14:sldIdLst>
            <p14:sldId id="258"/>
            <p14:sldId id="266"/>
            <p14:sldId id="267"/>
            <p14:sldId id="336"/>
            <p14:sldId id="338"/>
            <p14:sldId id="335"/>
            <p14:sldId id="349"/>
          </p14:sldIdLst>
        </p14:section>
        <p14:section name="登录注册子系统" id="{881AD997-0178-457E-8DC7-63408B9EF61C}">
          <p14:sldIdLst>
            <p14:sldId id="350"/>
            <p14:sldId id="339"/>
            <p14:sldId id="340"/>
            <p14:sldId id="268"/>
            <p14:sldId id="341"/>
          </p14:sldIdLst>
        </p14:section>
        <p14:section name="账号信息子系统" id="{A553ED2B-5621-4273-94A2-CBA0C48D0E2B}">
          <p14:sldIdLst>
            <p14:sldId id="342"/>
            <p14:sldId id="343"/>
            <p14:sldId id="283"/>
          </p14:sldIdLst>
        </p14:section>
        <p14:section name="项目管理子系统" id="{C1313553-5E75-41CD-B9B2-127BEBAB6973}">
          <p14:sldIdLst>
            <p14:sldId id="351"/>
            <p14:sldId id="345"/>
            <p14:sldId id="275"/>
            <p14:sldId id="346"/>
          </p14:sldIdLst>
        </p14:section>
        <p14:section name="平台管理子系统" id="{D35C6A14-9F84-481F-BBCD-AF6546063860}">
          <p14:sldIdLst>
            <p14:sldId id="347"/>
            <p14:sldId id="348"/>
            <p14:sldId id="270"/>
            <p14:sldId id="269"/>
          </p14:sldIdLst>
        </p14:section>
        <p14:section name="团队协作" id="{F723D075-24CF-4A2A-B87A-DA922FDB1C13}">
          <p14:sldIdLst>
            <p14:sldId id="352"/>
            <p14:sldId id="353"/>
            <p14:sldId id="354"/>
            <p14:sldId id="355"/>
          </p14:sldIdLst>
        </p14:section>
      </p14:sectionLst>
    </p:ext>
    <p:ext uri="{EFAFB233-063F-42B5-8137-9DF3F51BA10A}">
      <p15:sldGuideLst xmlns:p15="http://schemas.microsoft.com/office/powerpoint/2012/main">
        <p15:guide id="1" orient="horz" pos="215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9671"/>
    <a:srgbClr val="E6E6E6"/>
    <a:srgbClr val="E3915F"/>
    <a:srgbClr val="4886C4"/>
    <a:srgbClr val="3F86CD"/>
    <a:srgbClr val="D8946A"/>
    <a:srgbClr val="2377CB"/>
    <a:srgbClr val="0E64BA"/>
    <a:srgbClr val="1CB5E0"/>
    <a:srgbClr val="F28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68" autoAdjust="0"/>
    <p:restoredTop sz="94660"/>
  </p:normalViewPr>
  <p:slideViewPr>
    <p:cSldViewPr snapToGrid="0">
      <p:cViewPr varScale="1">
        <p:scale>
          <a:sx n="70" d="100"/>
          <a:sy n="70" d="100"/>
        </p:scale>
        <p:origin x="88" y="2144"/>
      </p:cViewPr>
      <p:guideLst>
        <p:guide orient="horz" pos="2159"/>
        <p:guide pos="3840"/>
      </p:guideLst>
    </p:cSldViewPr>
  </p:slideViewPr>
  <p:notesTextViewPr>
    <p:cViewPr>
      <p:scale>
        <a:sx n="1" d="1"/>
        <a:sy n="1" d="1"/>
      </p:scale>
      <p:origin x="0" y="0"/>
    </p:cViewPr>
  </p:notesTextViewPr>
  <p:sorterViewPr>
    <p:cViewPr>
      <p:scale>
        <a:sx n="100" d="100"/>
        <a:sy n="100" d="100"/>
      </p:scale>
      <p:origin x="0" y="-124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61777-3A38-458F-8D99-D1BC92C380AF}" type="datetimeFigureOut">
              <a:rPr lang="zh-CN" altLang="en-US" smtClean="0"/>
              <a:t>2022/9/3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CE471-62C4-42CC-A3CC-58F8A71945A4}" type="slidenum">
              <a:rPr lang="zh-CN" altLang="en-US" smtClean="0"/>
              <a:t>‹#›</a:t>
            </a:fld>
            <a:endParaRPr lang="zh-CN" altLang="en-US"/>
          </a:p>
        </p:txBody>
      </p:sp>
    </p:spTree>
    <p:extLst>
      <p:ext uri="{BB962C8B-B14F-4D97-AF65-F5344CB8AC3E}">
        <p14:creationId xmlns:p14="http://schemas.microsoft.com/office/powerpoint/2010/main" val="183914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extLst>
      <p:ext uri="{BB962C8B-B14F-4D97-AF65-F5344CB8AC3E}">
        <p14:creationId xmlns:p14="http://schemas.microsoft.com/office/powerpoint/2010/main" val="838229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5</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5</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extLst>
      <p:ext uri="{BB962C8B-B14F-4D97-AF65-F5344CB8AC3E}">
        <p14:creationId xmlns:p14="http://schemas.microsoft.com/office/powerpoint/2010/main" val="3097138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5</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17</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10</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extLst>
      <p:ext uri="{BB962C8B-B14F-4D97-AF65-F5344CB8AC3E}">
        <p14:creationId xmlns:p14="http://schemas.microsoft.com/office/powerpoint/2010/main" val="2959073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5</a:t>
            </a:r>
            <a:endParaRPr lang="zh-CN" altLang="en-US"/>
          </a:p>
        </p:txBody>
      </p:sp>
    </p:spTree>
    <p:extLst>
      <p:ext uri="{BB962C8B-B14F-4D97-AF65-F5344CB8AC3E}">
        <p14:creationId xmlns:p14="http://schemas.microsoft.com/office/powerpoint/2010/main" val="2105772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extLst>
      <p:ext uri="{BB962C8B-B14F-4D97-AF65-F5344CB8AC3E}">
        <p14:creationId xmlns:p14="http://schemas.microsoft.com/office/powerpoint/2010/main" val="863474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extLst>
      <p:ext uri="{BB962C8B-B14F-4D97-AF65-F5344CB8AC3E}">
        <p14:creationId xmlns:p14="http://schemas.microsoft.com/office/powerpoint/2010/main" val="146668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5</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257179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1895053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t>而就系统架构与技术架构上，本项目的前端采用基于</a:t>
            </a:r>
            <a:r>
              <a:rPr lang="en-US" altLang="zh-CN" dirty="0"/>
              <a:t>Node.js</a:t>
            </a:r>
            <a:r>
              <a:rPr lang="zh-CN" altLang="en-US" dirty="0"/>
              <a:t>的</a:t>
            </a:r>
            <a:r>
              <a:rPr lang="en-US" altLang="zh-CN" dirty="0"/>
              <a:t>Vue</a:t>
            </a:r>
            <a:r>
              <a:rPr lang="zh-CN" altLang="en-US" dirty="0"/>
              <a:t>为开发基本框架，使用</a:t>
            </a:r>
            <a:r>
              <a:rPr lang="en-US" altLang="zh-CN" dirty="0" err="1"/>
              <a:t>npm</a:t>
            </a:r>
            <a:r>
              <a:rPr lang="zh-CN" altLang="en-US" dirty="0"/>
              <a:t>进行关联包管理，并使用</a:t>
            </a:r>
            <a:r>
              <a:rPr lang="en-US" altLang="zh-CN" dirty="0"/>
              <a:t>element-</a:t>
            </a:r>
            <a:r>
              <a:rPr lang="en-US" altLang="zh-CN" dirty="0" err="1"/>
              <a:t>ui</a:t>
            </a:r>
            <a:r>
              <a:rPr lang="zh-CN" altLang="en-US" dirty="0"/>
              <a:t>组件库进行</a:t>
            </a:r>
            <a:r>
              <a:rPr lang="en-US" altLang="zh-CN" dirty="0"/>
              <a:t>UI</a:t>
            </a:r>
            <a:r>
              <a:rPr lang="zh-CN" altLang="en-US" dirty="0"/>
              <a:t>组件渲染绘制，通过</a:t>
            </a:r>
            <a:r>
              <a:rPr lang="en-US" altLang="zh-CN" dirty="0"/>
              <a:t>Vue-router</a:t>
            </a:r>
            <a:r>
              <a:rPr lang="zh-CN" altLang="en-US" dirty="0"/>
              <a:t>实现对路由的管理；而后端主要基于</a:t>
            </a:r>
            <a:r>
              <a:rPr lang="en-US" altLang="zh-CN" dirty="0"/>
              <a:t>ASP.NET</a:t>
            </a:r>
            <a:r>
              <a:rPr lang="zh-CN" altLang="en-US" dirty="0"/>
              <a:t>与</a:t>
            </a:r>
            <a:r>
              <a:rPr lang="en-US" altLang="zh-CN" dirty="0"/>
              <a:t>Entity Framework</a:t>
            </a:r>
            <a:r>
              <a:rPr lang="zh-CN" altLang="en-US" dirty="0"/>
              <a:t>关系对象映射引擎实现业务逻辑，以</a:t>
            </a:r>
            <a:r>
              <a:rPr lang="en-US" altLang="zh-CN" dirty="0"/>
              <a:t>Oracle 12C</a:t>
            </a:r>
            <a:r>
              <a:rPr lang="zh-CN" altLang="en-US" dirty="0"/>
              <a:t>作为项目的持久层数据库。本项目部署到了</a:t>
            </a:r>
            <a:r>
              <a:rPr lang="en-US" altLang="zh-CN" dirty="0" err="1"/>
              <a:t>nginx</a:t>
            </a:r>
            <a:r>
              <a:rPr lang="zh-CN" altLang="en-US" dirty="0"/>
              <a:t>服务器，为实现负载均衡提供基础。而在前后端交互上，前端在通过</a:t>
            </a:r>
            <a:r>
              <a:rPr lang="en-US" altLang="zh-CN" dirty="0" err="1"/>
              <a:t>axios</a:t>
            </a:r>
            <a:r>
              <a:rPr lang="zh-CN" altLang="en-US" dirty="0"/>
              <a:t>发送</a:t>
            </a:r>
            <a:r>
              <a:rPr lang="en-US" altLang="zh-CN" dirty="0"/>
              <a:t>http</a:t>
            </a:r>
            <a:r>
              <a:rPr lang="zh-CN" altLang="en-US" dirty="0"/>
              <a:t>请求，入口文件在经过</a:t>
            </a:r>
            <a:r>
              <a:rPr lang="en-US" altLang="zh-CN" dirty="0"/>
              <a:t>json</a:t>
            </a:r>
            <a:r>
              <a:rPr lang="zh-CN" altLang="en-US" dirty="0"/>
              <a:t>统一解析后对应到如管理员、顾客、房东，订单等不同的</a:t>
            </a:r>
            <a:r>
              <a:rPr lang="en-US" altLang="zh-CN" dirty="0"/>
              <a:t>Controller</a:t>
            </a:r>
            <a:r>
              <a:rPr lang="zh-CN" altLang="en-US" dirty="0"/>
              <a:t>实现不同的业务逻辑管理，再通过关系对象映射实现对数据库的查询与访问，保证查询过程中的数据安全与执行高效。同时，为了对登录用户进行身份验证，我们引入了</a:t>
            </a:r>
            <a:r>
              <a:rPr lang="en-US" altLang="zh-CN" dirty="0"/>
              <a:t>Json Web Token</a:t>
            </a:r>
            <a:r>
              <a:rPr lang="zh-CN" altLang="en-US" dirty="0"/>
              <a:t>机制，使得用户通过</a:t>
            </a:r>
            <a:r>
              <a:rPr lang="en-US" altLang="zh-CN" dirty="0"/>
              <a:t>token</a:t>
            </a:r>
            <a:r>
              <a:rPr lang="zh-CN" altLang="en-US" dirty="0"/>
              <a:t>令牌识别进行更为高效率的数据请求。</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8</a:t>
            </a:fld>
            <a:endParaRPr lang="zh-CN" altLang="en-US"/>
          </a:p>
        </p:txBody>
      </p:sp>
    </p:spTree>
    <p:extLst>
      <p:ext uri="{BB962C8B-B14F-4D97-AF65-F5344CB8AC3E}">
        <p14:creationId xmlns:p14="http://schemas.microsoft.com/office/powerpoint/2010/main" val="2651801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extLst>
      <p:ext uri="{BB962C8B-B14F-4D97-AF65-F5344CB8AC3E}">
        <p14:creationId xmlns:p14="http://schemas.microsoft.com/office/powerpoint/2010/main" val="4029806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9CB4EE7-6703-4DC1-8C62-11DC48FC3367}" type="datetimeFigureOut">
              <a:rPr lang="zh-CN" altLang="en-US" smtClean="0"/>
              <a:t>2022/9/3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C8FC74-B71D-4579-8E99-B158C4730199}" type="slidenum">
              <a:rPr lang="zh-CN" altLang="en-US" smtClean="0"/>
              <a:t>‹#›</a:t>
            </a:fld>
            <a:endParaRPr lang="zh-CN" altLang="en-US"/>
          </a:p>
        </p:txBody>
      </p:sp>
    </p:spTree>
  </p:cSld>
  <p:clrMapOvr>
    <a:masterClrMapping/>
  </p:clrMapOvr>
  <p:transition spd="slow" advTm="300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9CB4EE7-6703-4DC1-8C62-11DC48FC3367}" type="datetimeFigureOut">
              <a:rPr lang="zh-CN" altLang="en-US" smtClean="0"/>
              <a:t>2022/9/3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C8FC74-B71D-4579-8E99-B158C4730199}" type="slidenum">
              <a:rPr lang="zh-CN" altLang="en-US" smtClean="0"/>
              <a:t>‹#›</a:t>
            </a:fld>
            <a:endParaRPr lang="zh-CN" altLang="en-US"/>
          </a:p>
        </p:txBody>
      </p:sp>
    </p:spTree>
  </p:cSld>
  <p:clrMapOvr>
    <a:masterClrMapping/>
  </p:clrMapOvr>
  <p:transition spd="slow" advTm="3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9CB4EE7-6703-4DC1-8C62-11DC48FC3367}" type="datetimeFigureOut">
              <a:rPr lang="zh-CN" altLang="en-US" smtClean="0"/>
              <a:t>2022/9/3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C8FC74-B71D-4579-8E99-B158C4730199}" type="slidenum">
              <a:rPr lang="zh-CN" altLang="en-US" smtClean="0"/>
              <a:t>‹#›</a:t>
            </a:fld>
            <a:endParaRPr lang="zh-CN" altLang="en-US"/>
          </a:p>
        </p:txBody>
      </p:sp>
    </p:spTree>
  </p:cSld>
  <p:clrMapOvr>
    <a:masterClrMapping/>
  </p:clrMapOvr>
  <p:transition spd="slow" advTm="3000">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9CB4EE7-6703-4DC1-8C62-11DC48FC3367}" type="datetimeFigureOut">
              <a:rPr lang="zh-CN" altLang="en-US" smtClean="0"/>
              <a:t>2022/9/3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C8FC74-B71D-4579-8E99-B158C4730199}" type="slidenum">
              <a:rPr lang="zh-CN" altLang="en-US" smtClean="0"/>
              <a:t>‹#›</a:t>
            </a:fld>
            <a:endParaRPr lang="zh-CN" altLang="en-US"/>
          </a:p>
        </p:txBody>
      </p:sp>
    </p:spTree>
  </p:cSld>
  <p:clrMapOvr>
    <a:masterClrMapping/>
  </p:clrMapOvr>
  <p:transition spd="slow" advTm="300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9CB4EE7-6703-4DC1-8C62-11DC48FC3367}" type="datetimeFigureOut">
              <a:rPr lang="zh-CN" altLang="en-US" smtClean="0"/>
              <a:t>2022/9/3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C8FC74-B71D-4579-8E99-B158C4730199}" type="slidenum">
              <a:rPr lang="zh-CN" altLang="en-US" smtClean="0"/>
              <a:t>‹#›</a:t>
            </a:fld>
            <a:endParaRPr lang="zh-CN" altLang="en-US"/>
          </a:p>
        </p:txBody>
      </p:sp>
    </p:spTree>
  </p:cSld>
  <p:clrMapOvr>
    <a:masterClrMapping/>
  </p:clrMapOvr>
  <p:transition spd="slow" advTm="300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9CB4EE7-6703-4DC1-8C62-11DC48FC3367}" type="datetimeFigureOut">
              <a:rPr lang="zh-CN" altLang="en-US" smtClean="0"/>
              <a:t>2022/9/3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C8FC74-B71D-4579-8E99-B158C4730199}" type="slidenum">
              <a:rPr lang="zh-CN" altLang="en-US" smtClean="0"/>
              <a:t>‹#›</a:t>
            </a:fld>
            <a:endParaRPr lang="zh-CN" altLang="en-US"/>
          </a:p>
        </p:txBody>
      </p:sp>
    </p:spTree>
  </p:cSld>
  <p:clrMapOvr>
    <a:masterClrMapping/>
  </p:clrMapOvr>
  <p:transition spd="slow" advTm="300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9CB4EE7-6703-4DC1-8C62-11DC48FC3367}" type="datetimeFigureOut">
              <a:rPr lang="zh-CN" altLang="en-US" smtClean="0"/>
              <a:t>2022/9/3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C8FC74-B71D-4579-8E99-B158C4730199}" type="slidenum">
              <a:rPr lang="zh-CN" altLang="en-US" smtClean="0"/>
              <a:t>‹#›</a:t>
            </a:fld>
            <a:endParaRPr lang="zh-CN" altLang="en-US"/>
          </a:p>
        </p:txBody>
      </p:sp>
    </p:spTree>
  </p:cSld>
  <p:clrMapOvr>
    <a:masterClrMapping/>
  </p:clrMapOvr>
  <p:transition spd="slow" advTm="3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D1967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9CB4EE7-6703-4DC1-8C62-11DC48FC3367}" type="datetimeFigureOut">
              <a:rPr lang="zh-CN" altLang="en-US" smtClean="0"/>
              <a:t>2022/9/3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C8FC74-B71D-4579-8E99-B158C4730199}" type="slidenum">
              <a:rPr lang="zh-CN" altLang="en-US" smtClean="0"/>
              <a:t>‹#›</a:t>
            </a:fld>
            <a:endParaRPr lang="zh-CN" altLang="en-US"/>
          </a:p>
        </p:txBody>
      </p:sp>
      <p:sp>
        <p:nvSpPr>
          <p:cNvPr id="6" name="矩形 5"/>
          <p:cNvSpPr/>
          <p:nvPr userDrawn="1"/>
        </p:nvSpPr>
        <p:spPr>
          <a:xfrm>
            <a:off x="0" y="0"/>
            <a:ext cx="12192000" cy="3429000"/>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3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CB4EE7-6703-4DC1-8C62-11DC48FC3367}" type="datetimeFigureOut">
              <a:rPr lang="zh-CN" altLang="en-US" smtClean="0"/>
              <a:t>2022/9/3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C8FC74-B71D-4579-8E99-B158C4730199}" type="slidenum">
              <a:rPr lang="zh-CN" altLang="en-US" smtClean="0"/>
              <a:t>‹#›</a:t>
            </a:fld>
            <a:endParaRPr lang="zh-CN" altLang="en-US"/>
          </a:p>
        </p:txBody>
      </p:sp>
      <p:sp>
        <p:nvSpPr>
          <p:cNvPr id="5" name="矩形 4"/>
          <p:cNvSpPr/>
          <p:nvPr userDrawn="1"/>
        </p:nvSpPr>
        <p:spPr>
          <a:xfrm>
            <a:off x="0" y="6343650"/>
            <a:ext cx="12192000" cy="514350"/>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3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99CB4EE7-6703-4DC1-8C62-11DC48FC3367}" type="datetimeFigureOut">
              <a:rPr lang="zh-CN" altLang="en-US" smtClean="0"/>
              <a:t>2022/9/3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C8FC74-B71D-4579-8E99-B158C4730199}" type="slidenum">
              <a:rPr lang="zh-CN" altLang="en-US" smtClean="0"/>
              <a:t>‹#›</a:t>
            </a:fld>
            <a:endParaRPr lang="zh-CN" altLang="en-US"/>
          </a:p>
        </p:txBody>
      </p:sp>
    </p:spTree>
  </p:cSld>
  <p:clrMapOvr>
    <a:masterClrMapping/>
  </p:clrMapOvr>
  <p:transition spd="slow" advTm="3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9CB4EE7-6703-4DC1-8C62-11DC48FC3367}" type="datetimeFigureOut">
              <a:rPr lang="zh-CN" altLang="en-US" smtClean="0"/>
              <a:t>2022/9/3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C8FC74-B71D-4579-8E99-B158C4730199}" type="slidenum">
              <a:rPr lang="zh-CN" altLang="en-US" smtClean="0"/>
              <a:t>‹#›</a:t>
            </a:fld>
            <a:endParaRPr lang="zh-CN" altLang="en-US"/>
          </a:p>
        </p:txBody>
      </p:sp>
    </p:spTree>
  </p:cSld>
  <p:clrMapOvr>
    <a:masterClrMapping/>
  </p:clrMapOvr>
  <p:transition spd="slow" advTm="3000">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2018/8/15</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3000">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19671"/>
        </a:solidFill>
        <a:effectLst/>
      </p:bgPr>
    </p:bg>
    <p:spTree>
      <p:nvGrpSpPr>
        <p:cNvPr id="1" name=""/>
        <p:cNvGrpSpPr/>
        <p:nvPr/>
      </p:nvGrpSpPr>
      <p:grpSpPr>
        <a:xfrm>
          <a:off x="0" y="0"/>
          <a:ext cx="0" cy="0"/>
          <a:chOff x="0" y="0"/>
          <a:chExt cx="0" cy="0"/>
        </a:xfrm>
      </p:grpSpPr>
      <p:sp>
        <p:nvSpPr>
          <p:cNvPr id="6" name="矩形 5"/>
          <p:cNvSpPr/>
          <p:nvPr/>
        </p:nvSpPr>
        <p:spPr>
          <a:xfrm>
            <a:off x="417241" y="527307"/>
            <a:ext cx="11357517" cy="595873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椭圆 9"/>
          <p:cNvSpPr/>
          <p:nvPr/>
        </p:nvSpPr>
        <p:spPr>
          <a:xfrm>
            <a:off x="867321" y="2281798"/>
            <a:ext cx="2026138" cy="2020612"/>
          </a:xfrm>
          <a:prstGeom prst="ellipse">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graduation-hat_50008"/>
          <p:cNvSpPr>
            <a:spLocks noChangeAspect="1"/>
          </p:cNvSpPr>
          <p:nvPr/>
        </p:nvSpPr>
        <p:spPr bwMode="auto">
          <a:xfrm>
            <a:off x="1147050" y="2548205"/>
            <a:ext cx="1506636" cy="1503814"/>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a:lstStyle/>
          <a:p>
            <a:endParaRPr lang="zh-CN" altLang="en-US"/>
          </a:p>
        </p:txBody>
      </p:sp>
      <p:grpSp>
        <p:nvGrpSpPr>
          <p:cNvPr id="18" name="组合 17"/>
          <p:cNvGrpSpPr/>
          <p:nvPr/>
        </p:nvGrpSpPr>
        <p:grpSpPr>
          <a:xfrm>
            <a:off x="3588279" y="2186893"/>
            <a:ext cx="7660005" cy="4450423"/>
            <a:chOff x="3588279" y="2213847"/>
            <a:chExt cx="7660005" cy="4450423"/>
          </a:xfrm>
        </p:grpSpPr>
        <p:sp>
          <p:nvSpPr>
            <p:cNvPr id="13" name="文本框 12"/>
            <p:cNvSpPr txBox="1"/>
            <p:nvPr/>
          </p:nvSpPr>
          <p:spPr>
            <a:xfrm>
              <a:off x="3588279" y="2213847"/>
              <a:ext cx="7660005" cy="1938992"/>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6000" b="1" dirty="0">
                  <a:solidFill>
                    <a:srgbClr val="3F86CD"/>
                  </a:solidFill>
                  <a:latin typeface="微软雅黑" panose="020B0503020204020204" pitchFamily="34" charset="-122"/>
                  <a:ea typeface="微软雅黑" panose="020B0503020204020204" pitchFamily="34" charset="-122"/>
                </a:rPr>
                <a:t>一个大学生项目需求发布平台</a:t>
              </a:r>
              <a:endParaRPr kumimoji="0" lang="zh-CN" altLang="en-US" sz="6000" b="1" i="0" u="none" strike="noStrike" kern="1200" cap="none" spc="0" normalizeH="0" baseline="0" noProof="0" dirty="0">
                <a:ln>
                  <a:noFill/>
                </a:ln>
                <a:solidFill>
                  <a:srgbClr val="3F86CD"/>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3891529" y="4725278"/>
              <a:ext cx="6104834" cy="1938992"/>
            </a:xfrm>
            <a:prstGeom prst="rect">
              <a:avLst/>
            </a:prstGeom>
          </p:spPr>
          <p:txBody>
            <a:bodyPr wrap="square" lIns="0">
              <a:spAutoFit/>
            </a:bodyPr>
            <a:lstStyle/>
            <a:p>
              <a:pPr lvl="0">
                <a:defRPr/>
              </a:pPr>
              <a:r>
                <a:rPr kumimoji="0" lang="zh-CN" altLang="en-US" sz="2000" b="0" i="0" u="none" strike="noStrike" kern="1200" cap="none" spc="0" normalizeH="0" baseline="0" noProof="0" dirty="0">
                  <a:ln>
                    <a:noFill/>
                  </a:ln>
                  <a:solidFill>
                    <a:schemeClr val="accent2">
                      <a:lumMod val="50000"/>
                    </a:schemeClr>
                  </a:solidFill>
                  <a:effectLst/>
                  <a:uLnTx/>
                  <a:uFillTx/>
                  <a:latin typeface="Impact" panose="020B0806030902050204" pitchFamily="34" charset="0"/>
                  <a:ea typeface="等线" panose="02010600030101010101" charset="-122"/>
                </a:rPr>
                <a:t>小组成员：王思力  刘晓辰</a:t>
              </a:r>
              <a:endParaRPr kumimoji="0" lang="en-US" altLang="zh-CN" sz="2000" b="0" i="0" u="none" strike="noStrike" kern="1200" cap="none" spc="0" normalizeH="0" baseline="0" noProof="0" dirty="0">
                <a:ln>
                  <a:noFill/>
                </a:ln>
                <a:solidFill>
                  <a:schemeClr val="accent2">
                    <a:lumMod val="50000"/>
                  </a:schemeClr>
                </a:solidFill>
                <a:effectLst/>
                <a:uLnTx/>
                <a:uFillTx/>
                <a:latin typeface="Impact" panose="020B0806030902050204" pitchFamily="34" charset="0"/>
                <a:ea typeface="等线" panose="02010600030101010101" charset="-122"/>
              </a:endParaRPr>
            </a:p>
            <a:p>
              <a:pPr lvl="0">
                <a:defRPr/>
              </a:pPr>
              <a:r>
                <a:rPr lang="en-US" altLang="zh-CN" sz="2000" dirty="0">
                  <a:solidFill>
                    <a:schemeClr val="accent2">
                      <a:lumMod val="50000"/>
                    </a:schemeClr>
                  </a:solidFill>
                  <a:latin typeface="Impact" panose="020B0806030902050204" pitchFamily="34" charset="0"/>
                  <a:ea typeface="等线" panose="02010600030101010101" charset="-122"/>
                </a:rPr>
                <a:t>	        </a:t>
              </a:r>
              <a:r>
                <a:rPr lang="zh-CN" altLang="en-US" sz="2000" dirty="0">
                  <a:solidFill>
                    <a:schemeClr val="accent2">
                      <a:lumMod val="50000"/>
                    </a:schemeClr>
                  </a:solidFill>
                  <a:latin typeface="Impact" panose="020B0806030902050204" pitchFamily="34" charset="0"/>
                  <a:ea typeface="等线" panose="02010600030101010101" charset="-122"/>
                </a:rPr>
                <a:t>吴浩泽</a:t>
              </a:r>
              <a:r>
                <a:rPr lang="en-US" altLang="zh-CN" sz="2000" dirty="0">
                  <a:solidFill>
                    <a:schemeClr val="accent2">
                      <a:lumMod val="50000"/>
                    </a:schemeClr>
                  </a:solidFill>
                  <a:latin typeface="Impact" panose="020B0806030902050204" pitchFamily="34" charset="0"/>
                  <a:ea typeface="等线" panose="02010600030101010101" charset="-122"/>
                </a:rPr>
                <a:t>  </a:t>
              </a:r>
              <a:r>
                <a:rPr lang="zh-CN" altLang="en-US" sz="2000" dirty="0">
                  <a:solidFill>
                    <a:schemeClr val="accent2">
                      <a:lumMod val="50000"/>
                    </a:schemeClr>
                  </a:solidFill>
                  <a:latin typeface="Impact" panose="020B0806030902050204" pitchFamily="34" charset="0"/>
                  <a:ea typeface="等线" panose="02010600030101010101" charset="-122"/>
                </a:rPr>
                <a:t>倪韵旖</a:t>
              </a:r>
              <a:endParaRPr lang="en-US" altLang="zh-CN" sz="2000" dirty="0">
                <a:solidFill>
                  <a:schemeClr val="accent2">
                    <a:lumMod val="50000"/>
                  </a:schemeClr>
                </a:solidFill>
                <a:latin typeface="Impact" panose="020B0806030902050204" pitchFamily="34" charset="0"/>
                <a:ea typeface="等线" panose="02010600030101010101" charset="-122"/>
              </a:endParaRPr>
            </a:p>
            <a:p>
              <a:pPr lvl="0">
                <a:defRPr/>
              </a:pPr>
              <a:r>
                <a:rPr lang="en-US" altLang="zh-CN" sz="2000" dirty="0">
                  <a:solidFill>
                    <a:schemeClr val="accent2">
                      <a:lumMod val="50000"/>
                    </a:schemeClr>
                  </a:solidFill>
                  <a:latin typeface="Impact" panose="020B0806030902050204" pitchFamily="34" charset="0"/>
                  <a:ea typeface="等线" panose="02010600030101010101" charset="-122"/>
                </a:rPr>
                <a:t>	        </a:t>
              </a:r>
              <a:r>
                <a:rPr lang="zh-CN" altLang="en-US" sz="2000" dirty="0">
                  <a:solidFill>
                    <a:schemeClr val="accent2">
                      <a:lumMod val="50000"/>
                    </a:schemeClr>
                  </a:solidFill>
                  <a:latin typeface="Impact" panose="020B0806030902050204" pitchFamily="34" charset="0"/>
                  <a:ea typeface="等线" panose="02010600030101010101" charset="-122"/>
                </a:rPr>
                <a:t>韩可欣  周紫蕾</a:t>
              </a:r>
              <a:endParaRPr lang="en-US" altLang="zh-CN" sz="2000" dirty="0">
                <a:solidFill>
                  <a:schemeClr val="accent2">
                    <a:lumMod val="50000"/>
                  </a:schemeClr>
                </a:solidFill>
                <a:latin typeface="Impact" panose="020B0806030902050204" pitchFamily="34" charset="0"/>
                <a:ea typeface="等线" panose="02010600030101010101" charset="-122"/>
              </a:endParaRPr>
            </a:p>
            <a:p>
              <a:pPr lvl="0">
                <a:defRPr/>
              </a:pPr>
              <a:r>
                <a:rPr lang="zh-CN" altLang="en-US" sz="2000" dirty="0">
                  <a:solidFill>
                    <a:schemeClr val="accent2">
                      <a:lumMod val="50000"/>
                    </a:schemeClr>
                  </a:solidFill>
                  <a:latin typeface="Impact" panose="020B0806030902050204" pitchFamily="34" charset="0"/>
                  <a:ea typeface="等线" panose="02010600030101010101" charset="-122"/>
                </a:rPr>
                <a:t>        </a:t>
              </a:r>
              <a:r>
                <a:rPr lang="en-US" altLang="zh-CN" sz="2000" dirty="0">
                  <a:solidFill>
                    <a:schemeClr val="accent2">
                      <a:lumMod val="50000"/>
                    </a:schemeClr>
                  </a:solidFill>
                  <a:latin typeface="Impact" panose="020B0806030902050204" pitchFamily="34" charset="0"/>
                  <a:ea typeface="等线" panose="02010600030101010101" charset="-122"/>
                </a:rPr>
                <a:t>	        </a:t>
              </a:r>
              <a:r>
                <a:rPr lang="zh-CN" altLang="en-US" sz="2000" dirty="0">
                  <a:solidFill>
                    <a:schemeClr val="accent2">
                      <a:lumMod val="50000"/>
                    </a:schemeClr>
                  </a:solidFill>
                  <a:latin typeface="Impact" panose="020B0806030902050204" pitchFamily="34" charset="0"/>
                  <a:ea typeface="等线" panose="02010600030101010101" charset="-122"/>
                </a:rPr>
                <a:t>孙博闻   张思涵</a:t>
              </a:r>
              <a:endParaRPr lang="en-US" altLang="zh-CN" sz="2000" dirty="0">
                <a:solidFill>
                  <a:schemeClr val="accent2">
                    <a:lumMod val="50000"/>
                  </a:schemeClr>
                </a:solidFill>
                <a:latin typeface="Impact" panose="020B0806030902050204" pitchFamily="34" charset="0"/>
                <a:ea typeface="等线" panose="02010600030101010101" charset="-122"/>
              </a:endParaRPr>
            </a:p>
            <a:p>
              <a:pPr lvl="0">
                <a:defRPr/>
              </a:pPr>
              <a:r>
                <a:rPr lang="en-US" altLang="zh-CN" sz="2000" dirty="0">
                  <a:solidFill>
                    <a:schemeClr val="accent2">
                      <a:lumMod val="50000"/>
                    </a:schemeClr>
                  </a:solidFill>
                  <a:latin typeface="Impact" panose="020B0806030902050204" pitchFamily="34" charset="0"/>
                  <a:ea typeface="等线" panose="02010600030101010101" charset="-122"/>
                </a:rPr>
                <a:t>                             </a:t>
              </a:r>
              <a:r>
                <a:rPr lang="zh-CN" altLang="en-US" sz="2000" dirty="0">
                  <a:solidFill>
                    <a:schemeClr val="accent2">
                      <a:lumMod val="50000"/>
                    </a:schemeClr>
                  </a:solidFill>
                  <a:latin typeface="Impact" panose="020B0806030902050204" pitchFamily="34" charset="0"/>
                  <a:ea typeface="等线" panose="02010600030101010101" charset="-122"/>
                </a:rPr>
                <a:t>梁嘉康   刘思睿</a:t>
              </a:r>
              <a:endParaRPr lang="en-US" altLang="zh-CN" sz="2000" dirty="0">
                <a:solidFill>
                  <a:schemeClr val="accent2">
                    <a:lumMod val="50000"/>
                  </a:schemeClr>
                </a:solidFill>
                <a:latin typeface="Impact" panose="020B0806030902050204" pitchFamily="34" charset="0"/>
                <a:ea typeface="等线" panose="02010600030101010101" charset="-122"/>
              </a:endParaRPr>
            </a:p>
            <a:p>
              <a:pPr lvl="0">
                <a:defRPr/>
              </a:pPr>
              <a:r>
                <a:rPr lang="en-US" altLang="zh-CN" sz="2000" dirty="0">
                  <a:solidFill>
                    <a:schemeClr val="accent2">
                      <a:lumMod val="50000"/>
                    </a:schemeClr>
                  </a:solidFill>
                  <a:latin typeface="Impact" panose="020B0806030902050204" pitchFamily="34" charset="0"/>
                  <a:ea typeface="等线" panose="02010600030101010101" charset="-122"/>
                </a:rPr>
                <a:t>	        </a:t>
              </a:r>
              <a:endParaRPr kumimoji="0" lang="en-US" altLang="zh-CN" sz="2000" b="0" i="0" u="none" strike="noStrike" kern="1200" cap="none" spc="0" normalizeH="0" baseline="0" noProof="0" dirty="0">
                <a:ln>
                  <a:noFill/>
                </a:ln>
                <a:solidFill>
                  <a:schemeClr val="accent2">
                    <a:lumMod val="50000"/>
                  </a:schemeClr>
                </a:solidFill>
                <a:effectLst/>
                <a:uLnTx/>
                <a:uFillTx/>
                <a:latin typeface="Impact" panose="020B0806030902050204" pitchFamily="34" charset="0"/>
                <a:ea typeface="等线" panose="02010600030101010101" charset="-122"/>
              </a:endParaRPr>
            </a:p>
          </p:txBody>
        </p:sp>
        <p:cxnSp>
          <p:nvCxnSpPr>
            <p:cNvPr id="16" name="直接连接符 15"/>
            <p:cNvCxnSpPr/>
            <p:nvPr/>
          </p:nvCxnSpPr>
          <p:spPr>
            <a:xfrm>
              <a:off x="4325693" y="4323455"/>
              <a:ext cx="6049645" cy="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619ADA92-D2AD-686D-DA3B-5C4E01627212}"/>
              </a:ext>
            </a:extLst>
          </p:cNvPr>
          <p:cNvSpPr/>
          <p:nvPr/>
        </p:nvSpPr>
        <p:spPr>
          <a:xfrm>
            <a:off x="572671" y="614859"/>
            <a:ext cx="4778872" cy="1323439"/>
          </a:xfrm>
          <a:prstGeom prst="rect">
            <a:avLst/>
          </a:prstGeom>
          <a:noFill/>
        </p:spPr>
        <p:txBody>
          <a:bodyPr wrap="none" lIns="91440" tIns="45720" rIns="91440" bIns="45720">
            <a:spAutoFit/>
          </a:bodyPr>
          <a:lstStyle/>
          <a:p>
            <a:pPr algn="ctr"/>
            <a:r>
              <a:rPr lang="en-US" altLang="zh-CN" sz="8000" b="1" i="1" cap="none" spc="0" dirty="0" err="1">
                <a:ln w="9525">
                  <a:solidFill>
                    <a:schemeClr val="bg1"/>
                  </a:solidFill>
                  <a:prstDash val="solid"/>
                </a:ln>
                <a:solidFill>
                  <a:schemeClr val="tx1"/>
                </a:solidFill>
                <a:effectLst>
                  <a:outerShdw blurRad="38100" dist="38100" dir="2700000" algn="tl">
                    <a:srgbClr val="000000">
                      <a:alpha val="43137"/>
                    </a:srgbClr>
                  </a:outerShdw>
                </a:effectLst>
              </a:rPr>
              <a:t>MeeTeam</a:t>
            </a:r>
            <a:endParaRPr lang="zh-CN" altLang="en-US" sz="8000" b="1" i="1" cap="none" spc="0" dirty="0">
              <a:ln w="9525">
                <a:solidFill>
                  <a:schemeClr val="bg1"/>
                </a:solidFill>
                <a:prstDash val="solid"/>
              </a:ln>
              <a:solidFill>
                <a:schemeClr val="tx1"/>
              </a:solidFill>
              <a:effectLst>
                <a:outerShdw blurRad="38100" dist="38100" dir="2700000" algn="tl">
                  <a:srgbClr val="000000">
                    <a:alpha val="43137"/>
                  </a:srgbClr>
                </a:outerShdw>
              </a:effectLst>
            </a:endParaRPr>
          </a:p>
        </p:txBody>
      </p:sp>
      <p:sp>
        <p:nvSpPr>
          <p:cNvPr id="8" name="矩形 7">
            <a:extLst>
              <a:ext uri="{FF2B5EF4-FFF2-40B4-BE49-F238E27FC236}">
                <a16:creationId xmlns:a16="http://schemas.microsoft.com/office/drawing/2014/main" id="{F907D102-A7A3-A8EA-EB4E-307624C41627}"/>
              </a:ext>
            </a:extLst>
          </p:cNvPr>
          <p:cNvSpPr/>
          <p:nvPr/>
        </p:nvSpPr>
        <p:spPr>
          <a:xfrm>
            <a:off x="7191319" y="4698324"/>
            <a:ext cx="2805044" cy="400110"/>
          </a:xfrm>
          <a:prstGeom prst="rect">
            <a:avLst/>
          </a:prstGeom>
        </p:spPr>
        <p:txBody>
          <a:bodyPr wrap="square" lIns="0">
            <a:spAutoFit/>
          </a:bodyPr>
          <a:lstStyle/>
          <a:p>
            <a:pPr lvl="0">
              <a:defRPr/>
            </a:pPr>
            <a:r>
              <a:rPr kumimoji="0" lang="zh-CN" altLang="en-US" sz="2000" b="0" i="0" u="none" strike="noStrike" kern="1200" cap="none" spc="0" normalizeH="0" baseline="0" noProof="0" dirty="0">
                <a:ln>
                  <a:noFill/>
                </a:ln>
                <a:solidFill>
                  <a:schemeClr val="accent2">
                    <a:lumMod val="50000"/>
                  </a:schemeClr>
                </a:solidFill>
                <a:effectLst/>
                <a:uLnTx/>
                <a:uFillTx/>
                <a:latin typeface="Impact" panose="020B0806030902050204" pitchFamily="34" charset="0"/>
                <a:ea typeface="等线" panose="02010600030101010101" charset="-122"/>
              </a:rPr>
              <a:t>指导教师：袁时金</a:t>
            </a:r>
            <a:endParaRPr kumimoji="0" lang="en-US" altLang="zh-CN" sz="2000" b="0" i="0" u="none" strike="noStrike" kern="1200" cap="none" spc="0" normalizeH="0" baseline="0" noProof="0" dirty="0">
              <a:ln>
                <a:noFill/>
              </a:ln>
              <a:solidFill>
                <a:schemeClr val="accent2">
                  <a:lumMod val="50000"/>
                </a:schemeClr>
              </a:solidFill>
              <a:effectLst/>
              <a:uLnTx/>
              <a:uFillTx/>
              <a:latin typeface="Impact" panose="020B0806030902050204" pitchFamily="34" charset="0"/>
              <a:ea typeface="等线" panose="02010600030101010101" charset="-122"/>
            </a:endParaRPr>
          </a:p>
        </p:txBody>
      </p:sp>
    </p:spTree>
  </p:cSld>
  <p:clrMapOvr>
    <a:masterClrMapping/>
  </p:clrMapOvr>
  <p:transition spd="slow" advTm="3000">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8016" y="964406"/>
            <a:ext cx="10929937" cy="49291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3934071" y="1267071"/>
            <a:ext cx="4323859" cy="4323859"/>
          </a:xfrm>
          <a:prstGeom prst="ellipse">
            <a:avLst/>
          </a:prstGeom>
          <a:noFill/>
          <a:ln w="25400">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1B12F58-477D-4B42-BD90-AD828F809959}"/>
              </a:ext>
            </a:extLst>
          </p:cNvPr>
          <p:cNvSpPr txBox="1"/>
          <p:nvPr/>
        </p:nvSpPr>
        <p:spPr>
          <a:xfrm>
            <a:off x="4830990" y="3885430"/>
            <a:ext cx="2699415" cy="461665"/>
          </a:xfrm>
          <a:prstGeom prst="rect">
            <a:avLst/>
          </a:prstGeom>
          <a:noFill/>
        </p:spPr>
        <p:txBody>
          <a:bodyPr wrap="square" rtlCol="0">
            <a:spAutoFit/>
          </a:bodyPr>
          <a:lstStyle/>
          <a:p>
            <a:pPr algn="ct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系统设计与分析</a:t>
            </a:r>
          </a:p>
        </p:txBody>
      </p:sp>
      <p:sp>
        <p:nvSpPr>
          <p:cNvPr id="12" name="椭圆 11">
            <a:extLst>
              <a:ext uri="{FF2B5EF4-FFF2-40B4-BE49-F238E27FC236}">
                <a16:creationId xmlns:a16="http://schemas.microsoft.com/office/drawing/2014/main" id="{F2FCA695-B113-1A7E-93BE-CE0E2FA14274}"/>
              </a:ext>
            </a:extLst>
          </p:cNvPr>
          <p:cNvSpPr/>
          <p:nvPr/>
        </p:nvSpPr>
        <p:spPr>
          <a:xfrm>
            <a:off x="5471711" y="2342573"/>
            <a:ext cx="1350218" cy="1350218"/>
          </a:xfrm>
          <a:prstGeom prst="ellipse">
            <a:avLst/>
          </a:prstGeom>
          <a:solidFill>
            <a:srgbClr val="D1967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5F5F"/>
              </a:solidFill>
            </a:endParaRPr>
          </a:p>
        </p:txBody>
      </p:sp>
      <p:sp>
        <p:nvSpPr>
          <p:cNvPr id="14" name="stack-of-books-and-a-magnifier_67996">
            <a:extLst>
              <a:ext uri="{FF2B5EF4-FFF2-40B4-BE49-F238E27FC236}">
                <a16:creationId xmlns:a16="http://schemas.microsoft.com/office/drawing/2014/main" id="{E14B718A-ED0E-358C-8C10-BFA68F64DAF8}"/>
              </a:ext>
            </a:extLst>
          </p:cNvPr>
          <p:cNvSpPr>
            <a:spLocks noChangeAspect="1"/>
          </p:cNvSpPr>
          <p:nvPr/>
        </p:nvSpPr>
        <p:spPr bwMode="auto">
          <a:xfrm>
            <a:off x="5719705" y="2627507"/>
            <a:ext cx="806668" cy="823247"/>
          </a:xfrm>
          <a:custGeom>
            <a:avLst/>
            <a:gdLst>
              <a:gd name="connsiteX0" fmla="*/ 359573 w 594302"/>
              <a:gd name="connsiteY0" fmla="*/ 276018 h 606516"/>
              <a:gd name="connsiteX1" fmla="*/ 291512 w 594302"/>
              <a:gd name="connsiteY1" fmla="*/ 304169 h 606516"/>
              <a:gd name="connsiteX2" fmla="*/ 291512 w 594302"/>
              <a:gd name="connsiteY2" fmla="*/ 440091 h 606516"/>
              <a:gd name="connsiteX3" fmla="*/ 427633 w 594302"/>
              <a:gd name="connsiteY3" fmla="*/ 440091 h 606516"/>
              <a:gd name="connsiteX4" fmla="*/ 427633 w 594302"/>
              <a:gd name="connsiteY4" fmla="*/ 304169 h 606516"/>
              <a:gd name="connsiteX5" fmla="*/ 359573 w 594302"/>
              <a:gd name="connsiteY5" fmla="*/ 276018 h 606516"/>
              <a:gd name="connsiteX6" fmla="*/ 359573 w 594302"/>
              <a:gd name="connsiteY6" fmla="*/ 238356 h 606516"/>
              <a:gd name="connsiteX7" fmla="*/ 454366 w 594302"/>
              <a:gd name="connsiteY7" fmla="*/ 277476 h 606516"/>
              <a:gd name="connsiteX8" fmla="*/ 476080 w 594302"/>
              <a:gd name="connsiteY8" fmla="*/ 438353 h 606516"/>
              <a:gd name="connsiteX9" fmla="*/ 583932 w 594302"/>
              <a:gd name="connsiteY9" fmla="*/ 546047 h 606516"/>
              <a:gd name="connsiteX10" fmla="*/ 583932 w 594302"/>
              <a:gd name="connsiteY10" fmla="*/ 596161 h 606516"/>
              <a:gd name="connsiteX11" fmla="*/ 533847 w 594302"/>
              <a:gd name="connsiteY11" fmla="*/ 596161 h 606516"/>
              <a:gd name="connsiteX12" fmla="*/ 425892 w 594302"/>
              <a:gd name="connsiteY12" fmla="*/ 488364 h 606516"/>
              <a:gd name="connsiteX13" fmla="*/ 264779 w 594302"/>
              <a:gd name="connsiteY13" fmla="*/ 466785 h 606516"/>
              <a:gd name="connsiteX14" fmla="*/ 264779 w 594302"/>
              <a:gd name="connsiteY14" fmla="*/ 277476 h 606516"/>
              <a:gd name="connsiteX15" fmla="*/ 359573 w 594302"/>
              <a:gd name="connsiteY15" fmla="*/ 238356 h 606516"/>
              <a:gd name="connsiteX16" fmla="*/ 139917 w 594302"/>
              <a:gd name="connsiteY16" fmla="*/ 43060 h 606516"/>
              <a:gd name="connsiteX17" fmla="*/ 114822 w 594302"/>
              <a:gd name="connsiteY17" fmla="*/ 68017 h 606516"/>
              <a:gd name="connsiteX18" fmla="*/ 114822 w 594302"/>
              <a:gd name="connsiteY18" fmla="*/ 145137 h 606516"/>
              <a:gd name="connsiteX19" fmla="*/ 139917 w 594302"/>
              <a:gd name="connsiteY19" fmla="*/ 170094 h 606516"/>
              <a:gd name="connsiteX20" fmla="*/ 461952 w 594302"/>
              <a:gd name="connsiteY20" fmla="*/ 170094 h 606516"/>
              <a:gd name="connsiteX21" fmla="*/ 461952 w 594302"/>
              <a:gd name="connsiteY21" fmla="*/ 128056 h 606516"/>
              <a:gd name="connsiteX22" fmla="*/ 322957 w 594302"/>
              <a:gd name="connsiteY22" fmla="*/ 128056 h 606516"/>
              <a:gd name="connsiteX23" fmla="*/ 301344 w 594302"/>
              <a:gd name="connsiteY23" fmla="*/ 106577 h 606516"/>
              <a:gd name="connsiteX24" fmla="*/ 322957 w 594302"/>
              <a:gd name="connsiteY24" fmla="*/ 85098 h 606516"/>
              <a:gd name="connsiteX25" fmla="*/ 461952 w 594302"/>
              <a:gd name="connsiteY25" fmla="*/ 85098 h 606516"/>
              <a:gd name="connsiteX26" fmla="*/ 461952 w 594302"/>
              <a:gd name="connsiteY26" fmla="*/ 43060 h 606516"/>
              <a:gd name="connsiteX27" fmla="*/ 139917 w 594302"/>
              <a:gd name="connsiteY27" fmla="*/ 0 h 606516"/>
              <a:gd name="connsiteX28" fmla="*/ 511117 w 594302"/>
              <a:gd name="connsiteY28" fmla="*/ 0 h 606516"/>
              <a:gd name="connsiteX29" fmla="*/ 532627 w 594302"/>
              <a:gd name="connsiteY29" fmla="*/ 21479 h 606516"/>
              <a:gd name="connsiteX30" fmla="*/ 511117 w 594302"/>
              <a:gd name="connsiteY30" fmla="*/ 43060 h 606516"/>
              <a:gd name="connsiteX31" fmla="*/ 505074 w 594302"/>
              <a:gd name="connsiteY31" fmla="*/ 43060 h 606516"/>
              <a:gd name="connsiteX32" fmla="*/ 505074 w 594302"/>
              <a:gd name="connsiteY32" fmla="*/ 170094 h 606516"/>
              <a:gd name="connsiteX33" fmla="*/ 511117 w 594302"/>
              <a:gd name="connsiteY33" fmla="*/ 170094 h 606516"/>
              <a:gd name="connsiteX34" fmla="*/ 532627 w 594302"/>
              <a:gd name="connsiteY34" fmla="*/ 191675 h 606516"/>
              <a:gd name="connsiteX35" fmla="*/ 511117 w 594302"/>
              <a:gd name="connsiteY35" fmla="*/ 213155 h 606516"/>
              <a:gd name="connsiteX36" fmla="*/ 456011 w 594302"/>
              <a:gd name="connsiteY36" fmla="*/ 213155 h 606516"/>
              <a:gd name="connsiteX37" fmla="*/ 460825 w 594302"/>
              <a:gd name="connsiteY37" fmla="*/ 238111 h 606516"/>
              <a:gd name="connsiteX38" fmla="*/ 460825 w 594302"/>
              <a:gd name="connsiteY38" fmla="*/ 256829 h 606516"/>
              <a:gd name="connsiteX39" fmla="*/ 416576 w 594302"/>
              <a:gd name="connsiteY39" fmla="*/ 230645 h 606516"/>
              <a:gd name="connsiteX40" fmla="*/ 392710 w 594302"/>
              <a:gd name="connsiteY40" fmla="*/ 213155 h 606516"/>
              <a:gd name="connsiteX41" fmla="*/ 139917 w 594302"/>
              <a:gd name="connsiteY41" fmla="*/ 213155 h 606516"/>
              <a:gd name="connsiteX42" fmla="*/ 70675 w 594302"/>
              <a:gd name="connsiteY42" fmla="*/ 213155 h 606516"/>
              <a:gd name="connsiteX43" fmla="*/ 70675 w 594302"/>
              <a:gd name="connsiteY43" fmla="*/ 255192 h 606516"/>
              <a:gd name="connsiteX44" fmla="*/ 209670 w 594302"/>
              <a:gd name="connsiteY44" fmla="*/ 255192 h 606516"/>
              <a:gd name="connsiteX45" fmla="*/ 231181 w 594302"/>
              <a:gd name="connsiteY45" fmla="*/ 276671 h 606516"/>
              <a:gd name="connsiteX46" fmla="*/ 209670 w 594302"/>
              <a:gd name="connsiteY46" fmla="*/ 298253 h 606516"/>
              <a:gd name="connsiteX47" fmla="*/ 70675 w 594302"/>
              <a:gd name="connsiteY47" fmla="*/ 298253 h 606516"/>
              <a:gd name="connsiteX48" fmla="*/ 70675 w 594302"/>
              <a:gd name="connsiteY48" fmla="*/ 340291 h 606516"/>
              <a:gd name="connsiteX49" fmla="*/ 211207 w 594302"/>
              <a:gd name="connsiteY49" fmla="*/ 340291 h 606516"/>
              <a:gd name="connsiteX50" fmla="*/ 207519 w 594302"/>
              <a:gd name="connsiteY50" fmla="*/ 374146 h 606516"/>
              <a:gd name="connsiteX51" fmla="*/ 207827 w 594302"/>
              <a:gd name="connsiteY51" fmla="*/ 383249 h 606516"/>
              <a:gd name="connsiteX52" fmla="*/ 139917 w 594302"/>
              <a:gd name="connsiteY52" fmla="*/ 383249 h 606516"/>
              <a:gd name="connsiteX53" fmla="*/ 114822 w 594302"/>
              <a:gd name="connsiteY53" fmla="*/ 408308 h 606516"/>
              <a:gd name="connsiteX54" fmla="*/ 114822 w 594302"/>
              <a:gd name="connsiteY54" fmla="*/ 485428 h 606516"/>
              <a:gd name="connsiteX55" fmla="*/ 139917 w 594302"/>
              <a:gd name="connsiteY55" fmla="*/ 510385 h 606516"/>
              <a:gd name="connsiteX56" fmla="*/ 290180 w 594302"/>
              <a:gd name="connsiteY56" fmla="*/ 510385 h 606516"/>
              <a:gd name="connsiteX57" fmla="*/ 361367 w 594302"/>
              <a:gd name="connsiteY57" fmla="*/ 527670 h 606516"/>
              <a:gd name="connsiteX58" fmla="*/ 413093 w 594302"/>
              <a:gd name="connsiteY58" fmla="*/ 518772 h 606516"/>
              <a:gd name="connsiteX59" fmla="*/ 447817 w 594302"/>
              <a:gd name="connsiteY59" fmla="*/ 553445 h 606516"/>
              <a:gd name="connsiteX60" fmla="*/ 139917 w 594302"/>
              <a:gd name="connsiteY60" fmla="*/ 553445 h 606516"/>
              <a:gd name="connsiteX61" fmla="*/ 71802 w 594302"/>
              <a:gd name="connsiteY61" fmla="*/ 485428 h 606516"/>
              <a:gd name="connsiteX62" fmla="*/ 71802 w 594302"/>
              <a:gd name="connsiteY62" fmla="*/ 408205 h 606516"/>
              <a:gd name="connsiteX63" fmla="*/ 76514 w 594302"/>
              <a:gd name="connsiteY63" fmla="*/ 383249 h 606516"/>
              <a:gd name="connsiteX64" fmla="*/ 21510 w 594302"/>
              <a:gd name="connsiteY64" fmla="*/ 383249 h 606516"/>
              <a:gd name="connsiteX65" fmla="*/ 0 w 594302"/>
              <a:gd name="connsiteY65" fmla="*/ 361770 h 606516"/>
              <a:gd name="connsiteX66" fmla="*/ 21510 w 594302"/>
              <a:gd name="connsiteY66" fmla="*/ 340291 h 606516"/>
              <a:gd name="connsiteX67" fmla="*/ 27553 w 594302"/>
              <a:gd name="connsiteY67" fmla="*/ 340291 h 606516"/>
              <a:gd name="connsiteX68" fmla="*/ 27553 w 594302"/>
              <a:gd name="connsiteY68" fmla="*/ 213155 h 606516"/>
              <a:gd name="connsiteX69" fmla="*/ 21510 w 594302"/>
              <a:gd name="connsiteY69" fmla="*/ 213155 h 606516"/>
              <a:gd name="connsiteX70" fmla="*/ 0 w 594302"/>
              <a:gd name="connsiteY70" fmla="*/ 191675 h 606516"/>
              <a:gd name="connsiteX71" fmla="*/ 21510 w 594302"/>
              <a:gd name="connsiteY71" fmla="*/ 170094 h 606516"/>
              <a:gd name="connsiteX72" fmla="*/ 76514 w 594302"/>
              <a:gd name="connsiteY72" fmla="*/ 170094 h 606516"/>
              <a:gd name="connsiteX73" fmla="*/ 71802 w 594302"/>
              <a:gd name="connsiteY73" fmla="*/ 145137 h 606516"/>
              <a:gd name="connsiteX74" fmla="*/ 71802 w 594302"/>
              <a:gd name="connsiteY74" fmla="*/ 68017 h 606516"/>
              <a:gd name="connsiteX75" fmla="*/ 139917 w 594302"/>
              <a:gd name="connsiteY75" fmla="*/ 0 h 60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94302" h="606516">
                <a:moveTo>
                  <a:pt x="359573" y="276018"/>
                </a:moveTo>
                <a:cubicBezTo>
                  <a:pt x="334914" y="276018"/>
                  <a:pt x="310256" y="285402"/>
                  <a:pt x="291512" y="304169"/>
                </a:cubicBezTo>
                <a:cubicBezTo>
                  <a:pt x="253922" y="341601"/>
                  <a:pt x="253922" y="402659"/>
                  <a:pt x="291512" y="440091"/>
                </a:cubicBezTo>
                <a:cubicBezTo>
                  <a:pt x="328999" y="477523"/>
                  <a:pt x="390146" y="477523"/>
                  <a:pt x="427633" y="440091"/>
                </a:cubicBezTo>
                <a:cubicBezTo>
                  <a:pt x="465223" y="402659"/>
                  <a:pt x="465223" y="341601"/>
                  <a:pt x="427633" y="304169"/>
                </a:cubicBezTo>
                <a:cubicBezTo>
                  <a:pt x="408890" y="285402"/>
                  <a:pt x="384231" y="276018"/>
                  <a:pt x="359573" y="276018"/>
                </a:cubicBezTo>
                <a:close/>
                <a:moveTo>
                  <a:pt x="359573" y="238356"/>
                </a:moveTo>
                <a:cubicBezTo>
                  <a:pt x="393910" y="238356"/>
                  <a:pt x="428248" y="251396"/>
                  <a:pt x="454366" y="277476"/>
                </a:cubicBezTo>
                <a:cubicBezTo>
                  <a:pt x="497896" y="321044"/>
                  <a:pt x="505168" y="387216"/>
                  <a:pt x="476080" y="438353"/>
                </a:cubicBezTo>
                <a:lnTo>
                  <a:pt x="583932" y="546047"/>
                </a:lnTo>
                <a:cubicBezTo>
                  <a:pt x="597759" y="559956"/>
                  <a:pt x="597759" y="582354"/>
                  <a:pt x="583932" y="596161"/>
                </a:cubicBezTo>
                <a:cubicBezTo>
                  <a:pt x="570105" y="609968"/>
                  <a:pt x="547674" y="609968"/>
                  <a:pt x="533847" y="596161"/>
                </a:cubicBezTo>
                <a:lnTo>
                  <a:pt x="425892" y="488364"/>
                </a:lnTo>
                <a:cubicBezTo>
                  <a:pt x="374783" y="517513"/>
                  <a:pt x="308412" y="510251"/>
                  <a:pt x="264779" y="466785"/>
                </a:cubicBezTo>
                <a:cubicBezTo>
                  <a:pt x="212543" y="414523"/>
                  <a:pt x="212543" y="329635"/>
                  <a:pt x="264779" y="277476"/>
                </a:cubicBezTo>
                <a:cubicBezTo>
                  <a:pt x="290898" y="251396"/>
                  <a:pt x="325235" y="238356"/>
                  <a:pt x="359573" y="238356"/>
                </a:cubicBezTo>
                <a:close/>
                <a:moveTo>
                  <a:pt x="139917" y="43060"/>
                </a:moveTo>
                <a:cubicBezTo>
                  <a:pt x="126089" y="43060"/>
                  <a:pt x="114822" y="54209"/>
                  <a:pt x="114822" y="68017"/>
                </a:cubicBezTo>
                <a:lnTo>
                  <a:pt x="114822" y="145137"/>
                </a:lnTo>
                <a:cubicBezTo>
                  <a:pt x="114822" y="158945"/>
                  <a:pt x="126089" y="170094"/>
                  <a:pt x="139917" y="170094"/>
                </a:cubicBezTo>
                <a:lnTo>
                  <a:pt x="461952" y="170094"/>
                </a:lnTo>
                <a:lnTo>
                  <a:pt x="461952" y="128056"/>
                </a:lnTo>
                <a:lnTo>
                  <a:pt x="322957" y="128056"/>
                </a:lnTo>
                <a:cubicBezTo>
                  <a:pt x="311075" y="128056"/>
                  <a:pt x="301344" y="118442"/>
                  <a:pt x="301344" y="106577"/>
                </a:cubicBezTo>
                <a:cubicBezTo>
                  <a:pt x="301344" y="94713"/>
                  <a:pt x="311075" y="85098"/>
                  <a:pt x="322957" y="85098"/>
                </a:cubicBezTo>
                <a:lnTo>
                  <a:pt x="461952" y="85098"/>
                </a:lnTo>
                <a:lnTo>
                  <a:pt x="461952" y="43060"/>
                </a:lnTo>
                <a:close/>
                <a:moveTo>
                  <a:pt x="139917" y="0"/>
                </a:moveTo>
                <a:lnTo>
                  <a:pt x="511117" y="0"/>
                </a:lnTo>
                <a:cubicBezTo>
                  <a:pt x="522999" y="0"/>
                  <a:pt x="532627" y="9614"/>
                  <a:pt x="532627" y="21479"/>
                </a:cubicBezTo>
                <a:cubicBezTo>
                  <a:pt x="532627" y="33344"/>
                  <a:pt x="522999" y="43060"/>
                  <a:pt x="511117" y="43060"/>
                </a:cubicBezTo>
                <a:lnTo>
                  <a:pt x="505074" y="43060"/>
                </a:lnTo>
                <a:lnTo>
                  <a:pt x="505074" y="170094"/>
                </a:lnTo>
                <a:lnTo>
                  <a:pt x="511117" y="170094"/>
                </a:lnTo>
                <a:cubicBezTo>
                  <a:pt x="522999" y="170094"/>
                  <a:pt x="532627" y="179811"/>
                  <a:pt x="532627" y="191675"/>
                </a:cubicBezTo>
                <a:cubicBezTo>
                  <a:pt x="532627" y="203540"/>
                  <a:pt x="522999" y="213155"/>
                  <a:pt x="511117" y="213155"/>
                </a:cubicBezTo>
                <a:lnTo>
                  <a:pt x="456011" y="213155"/>
                </a:lnTo>
                <a:cubicBezTo>
                  <a:pt x="459084" y="220928"/>
                  <a:pt x="460825" y="229315"/>
                  <a:pt x="460825" y="238111"/>
                </a:cubicBezTo>
                <a:lnTo>
                  <a:pt x="460825" y="256829"/>
                </a:lnTo>
                <a:cubicBezTo>
                  <a:pt x="447509" y="245578"/>
                  <a:pt x="432555" y="236782"/>
                  <a:pt x="416576" y="230645"/>
                </a:cubicBezTo>
                <a:cubicBezTo>
                  <a:pt x="413401" y="220519"/>
                  <a:pt x="403875" y="213155"/>
                  <a:pt x="392710" y="213155"/>
                </a:cubicBezTo>
                <a:lnTo>
                  <a:pt x="139917" y="213155"/>
                </a:lnTo>
                <a:lnTo>
                  <a:pt x="70675" y="213155"/>
                </a:lnTo>
                <a:lnTo>
                  <a:pt x="70675" y="255192"/>
                </a:lnTo>
                <a:lnTo>
                  <a:pt x="209670" y="255192"/>
                </a:lnTo>
                <a:cubicBezTo>
                  <a:pt x="221553" y="255192"/>
                  <a:pt x="231181" y="264807"/>
                  <a:pt x="231181" y="276671"/>
                </a:cubicBezTo>
                <a:cubicBezTo>
                  <a:pt x="231181" y="288638"/>
                  <a:pt x="221553" y="298253"/>
                  <a:pt x="209670" y="298253"/>
                </a:cubicBezTo>
                <a:lnTo>
                  <a:pt x="70675" y="298253"/>
                </a:lnTo>
                <a:lnTo>
                  <a:pt x="70675" y="340291"/>
                </a:lnTo>
                <a:lnTo>
                  <a:pt x="211207" y="340291"/>
                </a:lnTo>
                <a:cubicBezTo>
                  <a:pt x="208749" y="351235"/>
                  <a:pt x="207519" y="362588"/>
                  <a:pt x="207519" y="374146"/>
                </a:cubicBezTo>
                <a:cubicBezTo>
                  <a:pt x="207519" y="377214"/>
                  <a:pt x="207622" y="380283"/>
                  <a:pt x="207827" y="383249"/>
                </a:cubicBezTo>
                <a:lnTo>
                  <a:pt x="139917" y="383249"/>
                </a:lnTo>
                <a:cubicBezTo>
                  <a:pt x="126089" y="383249"/>
                  <a:pt x="114822" y="394500"/>
                  <a:pt x="114822" y="408308"/>
                </a:cubicBezTo>
                <a:lnTo>
                  <a:pt x="114822" y="485428"/>
                </a:lnTo>
                <a:cubicBezTo>
                  <a:pt x="114822" y="499134"/>
                  <a:pt x="126089" y="510385"/>
                  <a:pt x="139917" y="510385"/>
                </a:cubicBezTo>
                <a:lnTo>
                  <a:pt x="290180" y="510385"/>
                </a:lnTo>
                <a:cubicBezTo>
                  <a:pt x="311894" y="521738"/>
                  <a:pt x="336170" y="527670"/>
                  <a:pt x="361367" y="527670"/>
                </a:cubicBezTo>
                <a:cubicBezTo>
                  <a:pt x="379087" y="527670"/>
                  <a:pt x="396500" y="524704"/>
                  <a:pt x="413093" y="518772"/>
                </a:cubicBezTo>
                <a:lnTo>
                  <a:pt x="447817" y="553445"/>
                </a:lnTo>
                <a:lnTo>
                  <a:pt x="139917" y="553445"/>
                </a:lnTo>
                <a:cubicBezTo>
                  <a:pt x="102326" y="553445"/>
                  <a:pt x="71802" y="522863"/>
                  <a:pt x="71802" y="485428"/>
                </a:cubicBezTo>
                <a:lnTo>
                  <a:pt x="71802" y="408205"/>
                </a:lnTo>
                <a:cubicBezTo>
                  <a:pt x="71802" y="399409"/>
                  <a:pt x="73441" y="391022"/>
                  <a:pt x="76514" y="383249"/>
                </a:cubicBezTo>
                <a:lnTo>
                  <a:pt x="21510" y="383249"/>
                </a:lnTo>
                <a:cubicBezTo>
                  <a:pt x="9628" y="383249"/>
                  <a:pt x="0" y="373634"/>
                  <a:pt x="0" y="361770"/>
                </a:cubicBezTo>
                <a:cubicBezTo>
                  <a:pt x="0" y="349905"/>
                  <a:pt x="9628" y="340291"/>
                  <a:pt x="21510" y="340291"/>
                </a:cubicBezTo>
                <a:lnTo>
                  <a:pt x="27553" y="340291"/>
                </a:lnTo>
                <a:lnTo>
                  <a:pt x="27553" y="213155"/>
                </a:lnTo>
                <a:lnTo>
                  <a:pt x="21510" y="213155"/>
                </a:lnTo>
                <a:cubicBezTo>
                  <a:pt x="9628" y="213155"/>
                  <a:pt x="0" y="203540"/>
                  <a:pt x="0" y="191675"/>
                </a:cubicBezTo>
                <a:cubicBezTo>
                  <a:pt x="0" y="179708"/>
                  <a:pt x="9628" y="170094"/>
                  <a:pt x="21510" y="170094"/>
                </a:cubicBezTo>
                <a:lnTo>
                  <a:pt x="76514" y="170094"/>
                </a:lnTo>
                <a:cubicBezTo>
                  <a:pt x="73441" y="162423"/>
                  <a:pt x="71802" y="153934"/>
                  <a:pt x="71802" y="145137"/>
                </a:cubicBezTo>
                <a:lnTo>
                  <a:pt x="71802" y="68017"/>
                </a:lnTo>
                <a:cubicBezTo>
                  <a:pt x="71802" y="30480"/>
                  <a:pt x="102326" y="0"/>
                  <a:pt x="139917" y="0"/>
                </a:cubicBezTo>
                <a:close/>
              </a:path>
            </a:pathLst>
          </a:custGeom>
          <a:solidFill>
            <a:schemeClr val="bg1"/>
          </a:solidFill>
          <a:ln>
            <a:noFill/>
          </a:ln>
        </p:spPr>
        <p:txBody>
          <a:bodyPr/>
          <a:lstStyle/>
          <a:p>
            <a:endParaRPr lang="zh-CN" altLang="en-US"/>
          </a:p>
        </p:txBody>
      </p:sp>
    </p:spTree>
    <p:extLst>
      <p:ext uri="{BB962C8B-B14F-4D97-AF65-F5344CB8AC3E}">
        <p14:creationId xmlns:p14="http://schemas.microsoft.com/office/powerpoint/2010/main" val="2893033692"/>
      </p:ext>
    </p:extLst>
  </p:cSld>
  <p:clrMapOvr>
    <a:masterClrMapping/>
  </p:clrMapOvr>
  <p:transition advTm="3000">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8016" y="964406"/>
            <a:ext cx="10929937" cy="49291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3934071" y="1267071"/>
            <a:ext cx="4323859" cy="4323859"/>
          </a:xfrm>
          <a:prstGeom prst="ellipse">
            <a:avLst/>
          </a:prstGeom>
          <a:noFill/>
          <a:ln w="25400">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323297" y="3542240"/>
            <a:ext cx="3559377" cy="521970"/>
          </a:xfrm>
          <a:prstGeom prst="rect">
            <a:avLst/>
          </a:prstGeom>
          <a:noFill/>
        </p:spPr>
        <p:txBody>
          <a:bodyPr wrap="square" rtlCol="0">
            <a:spAutoFit/>
          </a:bodyPr>
          <a:lstStyle/>
          <a:p>
            <a:pPr algn="ctr"/>
            <a:r>
              <a:rPr lang="zh-CN" altLang="en-US" sz="2800" b="1" dirty="0">
                <a:solidFill>
                  <a:schemeClr val="tx1">
                    <a:lumMod val="85000"/>
                    <a:lumOff val="15000"/>
                  </a:schemeClr>
                </a:solidFill>
                <a:latin typeface="幼圆" panose="02010509060101010101" pitchFamily="49" charset="-122"/>
                <a:ea typeface="幼圆" panose="02010509060101010101" pitchFamily="49" charset="-122"/>
              </a:rPr>
              <a:t>登录注册子系统</a:t>
            </a:r>
          </a:p>
        </p:txBody>
      </p:sp>
      <p:sp>
        <p:nvSpPr>
          <p:cNvPr id="33" name="stack-of-books-and-a-magnifier_67996"/>
          <p:cNvSpPr>
            <a:spLocks noChangeAspect="1"/>
          </p:cNvSpPr>
          <p:nvPr/>
        </p:nvSpPr>
        <p:spPr bwMode="auto">
          <a:xfrm>
            <a:off x="5612179" y="2076143"/>
            <a:ext cx="967644" cy="1167369"/>
          </a:xfrm>
          <a:custGeom>
            <a:avLst/>
            <a:gdLst>
              <a:gd name="T0" fmla="*/ 3002 w 3074"/>
              <a:gd name="T1" fmla="*/ 345 h 3714"/>
              <a:gd name="T2" fmla="*/ 2752 w 3074"/>
              <a:gd name="T3" fmla="*/ 345 h 3714"/>
              <a:gd name="T4" fmla="*/ 2752 w 3074"/>
              <a:gd name="T5" fmla="*/ 72 h 3714"/>
              <a:gd name="T6" fmla="*/ 2681 w 3074"/>
              <a:gd name="T7" fmla="*/ 0 h 3714"/>
              <a:gd name="T8" fmla="*/ 244 w 3074"/>
              <a:gd name="T9" fmla="*/ 0 h 3714"/>
              <a:gd name="T10" fmla="*/ 0 w 3074"/>
              <a:gd name="T11" fmla="*/ 244 h 3714"/>
              <a:gd name="T12" fmla="*/ 0 w 3074"/>
              <a:gd name="T13" fmla="*/ 3469 h 3714"/>
              <a:gd name="T14" fmla="*/ 244 w 3074"/>
              <a:gd name="T15" fmla="*/ 3714 h 3714"/>
              <a:gd name="T16" fmla="*/ 3002 w 3074"/>
              <a:gd name="T17" fmla="*/ 3714 h 3714"/>
              <a:gd name="T18" fmla="*/ 3074 w 3074"/>
              <a:gd name="T19" fmla="*/ 3642 h 3714"/>
              <a:gd name="T20" fmla="*/ 3074 w 3074"/>
              <a:gd name="T21" fmla="*/ 417 h 3714"/>
              <a:gd name="T22" fmla="*/ 3002 w 3074"/>
              <a:gd name="T23" fmla="*/ 345 h 3714"/>
              <a:gd name="T24" fmla="*/ 244 w 3074"/>
              <a:gd name="T25" fmla="*/ 143 h 3714"/>
              <a:gd name="T26" fmla="*/ 2609 w 3074"/>
              <a:gd name="T27" fmla="*/ 143 h 3714"/>
              <a:gd name="T28" fmla="*/ 2609 w 3074"/>
              <a:gd name="T29" fmla="*/ 345 h 3714"/>
              <a:gd name="T30" fmla="*/ 2421 w 3074"/>
              <a:gd name="T31" fmla="*/ 345 h 3714"/>
              <a:gd name="T32" fmla="*/ 1704 w 3074"/>
              <a:gd name="T33" fmla="*/ 345 h 3714"/>
              <a:gd name="T34" fmla="*/ 244 w 3074"/>
              <a:gd name="T35" fmla="*/ 345 h 3714"/>
              <a:gd name="T36" fmla="*/ 143 w 3074"/>
              <a:gd name="T37" fmla="*/ 244 h 3714"/>
              <a:gd name="T38" fmla="*/ 244 w 3074"/>
              <a:gd name="T39" fmla="*/ 143 h 3714"/>
              <a:gd name="T40" fmla="*/ 1776 w 3074"/>
              <a:gd name="T41" fmla="*/ 488 h 3714"/>
              <a:gd name="T42" fmla="*/ 2349 w 3074"/>
              <a:gd name="T43" fmla="*/ 488 h 3714"/>
              <a:gd name="T44" fmla="*/ 2349 w 3074"/>
              <a:gd name="T45" fmla="*/ 1670 h 3714"/>
              <a:gd name="T46" fmla="*/ 2103 w 3074"/>
              <a:gd name="T47" fmla="*/ 1504 h 3714"/>
              <a:gd name="T48" fmla="*/ 2063 w 3074"/>
              <a:gd name="T49" fmla="*/ 1492 h 3714"/>
              <a:gd name="T50" fmla="*/ 2022 w 3074"/>
              <a:gd name="T51" fmla="*/ 1504 h 3714"/>
              <a:gd name="T52" fmla="*/ 1776 w 3074"/>
              <a:gd name="T53" fmla="*/ 1670 h 3714"/>
              <a:gd name="T54" fmla="*/ 1776 w 3074"/>
              <a:gd name="T55" fmla="*/ 488 h 3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4" h="3714">
                <a:moveTo>
                  <a:pt x="3002" y="345"/>
                </a:moveTo>
                <a:lnTo>
                  <a:pt x="2752" y="345"/>
                </a:lnTo>
                <a:lnTo>
                  <a:pt x="2752" y="72"/>
                </a:lnTo>
                <a:cubicBezTo>
                  <a:pt x="2752" y="32"/>
                  <a:pt x="2720" y="0"/>
                  <a:pt x="2681" y="0"/>
                </a:cubicBezTo>
                <a:lnTo>
                  <a:pt x="244" y="0"/>
                </a:lnTo>
                <a:cubicBezTo>
                  <a:pt x="109" y="0"/>
                  <a:pt x="0" y="110"/>
                  <a:pt x="0" y="244"/>
                </a:cubicBezTo>
                <a:lnTo>
                  <a:pt x="0" y="3469"/>
                </a:lnTo>
                <a:cubicBezTo>
                  <a:pt x="0" y="3604"/>
                  <a:pt x="109" y="3714"/>
                  <a:pt x="244" y="3714"/>
                </a:cubicBezTo>
                <a:lnTo>
                  <a:pt x="3002" y="3714"/>
                </a:lnTo>
                <a:cubicBezTo>
                  <a:pt x="3042" y="3714"/>
                  <a:pt x="3074" y="3681"/>
                  <a:pt x="3074" y="3642"/>
                </a:cubicBezTo>
                <a:lnTo>
                  <a:pt x="3074" y="417"/>
                </a:lnTo>
                <a:cubicBezTo>
                  <a:pt x="3074" y="377"/>
                  <a:pt x="3042" y="345"/>
                  <a:pt x="3002" y="345"/>
                </a:cubicBezTo>
                <a:close/>
                <a:moveTo>
                  <a:pt x="244" y="143"/>
                </a:moveTo>
                <a:lnTo>
                  <a:pt x="2609" y="143"/>
                </a:lnTo>
                <a:lnTo>
                  <a:pt x="2609" y="345"/>
                </a:lnTo>
                <a:lnTo>
                  <a:pt x="2421" y="345"/>
                </a:lnTo>
                <a:lnTo>
                  <a:pt x="1704" y="345"/>
                </a:lnTo>
                <a:lnTo>
                  <a:pt x="244" y="345"/>
                </a:lnTo>
                <a:cubicBezTo>
                  <a:pt x="188" y="345"/>
                  <a:pt x="143" y="300"/>
                  <a:pt x="143" y="244"/>
                </a:cubicBezTo>
                <a:cubicBezTo>
                  <a:pt x="143" y="189"/>
                  <a:pt x="188" y="143"/>
                  <a:pt x="244" y="143"/>
                </a:cubicBezTo>
                <a:close/>
                <a:moveTo>
                  <a:pt x="1776" y="488"/>
                </a:moveTo>
                <a:lnTo>
                  <a:pt x="2349" y="488"/>
                </a:lnTo>
                <a:lnTo>
                  <a:pt x="2349" y="1670"/>
                </a:lnTo>
                <a:lnTo>
                  <a:pt x="2103" y="1504"/>
                </a:lnTo>
                <a:cubicBezTo>
                  <a:pt x="2091" y="1496"/>
                  <a:pt x="2077" y="1492"/>
                  <a:pt x="2063" y="1492"/>
                </a:cubicBezTo>
                <a:cubicBezTo>
                  <a:pt x="2048" y="1492"/>
                  <a:pt x="2035" y="1496"/>
                  <a:pt x="2022" y="1504"/>
                </a:cubicBezTo>
                <a:lnTo>
                  <a:pt x="1776" y="1670"/>
                </a:lnTo>
                <a:lnTo>
                  <a:pt x="1776" y="488"/>
                </a:lnTo>
                <a:close/>
              </a:path>
            </a:pathLst>
          </a:custGeom>
          <a:solidFill>
            <a:srgbClr val="4886C4"/>
          </a:solidFill>
          <a:ln>
            <a:noFill/>
          </a:ln>
        </p:spPr>
        <p:txBody>
          <a:bodyPr/>
          <a:lstStyle/>
          <a:p>
            <a:endParaRPr lang="zh-CN" altLang="en-US"/>
          </a:p>
        </p:txBody>
      </p:sp>
      <p:cxnSp>
        <p:nvCxnSpPr>
          <p:cNvPr id="34" name="直接连接符 33"/>
          <p:cNvCxnSpPr/>
          <p:nvPr/>
        </p:nvCxnSpPr>
        <p:spPr>
          <a:xfrm>
            <a:off x="4743357" y="4106113"/>
            <a:ext cx="2705287" cy="0"/>
          </a:xfrm>
          <a:prstGeom prst="line">
            <a:avLst/>
          </a:prstGeom>
          <a:ln w="31750" cap="flat">
            <a:gradFill flip="none" rotWithShape="1">
              <a:gsLst>
                <a:gs pos="0">
                  <a:schemeClr val="tx1">
                    <a:lumMod val="85000"/>
                    <a:lumOff val="15000"/>
                    <a:alpha val="0"/>
                  </a:schemeClr>
                </a:gs>
                <a:gs pos="50000">
                  <a:schemeClr val="tx1">
                    <a:lumMod val="85000"/>
                    <a:lumOff val="1500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3000">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43305" y="235585"/>
            <a:ext cx="3355340" cy="460375"/>
          </a:xfrm>
          <a:prstGeom prst="rect">
            <a:avLst/>
          </a:prstGeom>
          <a:noFill/>
        </p:spPr>
        <p:txBody>
          <a:bodyPr wrap="square" rtlCol="0">
            <a:spAutoFit/>
          </a:bodyPr>
          <a:lstStyle/>
          <a:p>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rPr>
              <a:t>01 | </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rPr>
              <a:t>登录注册子系统</a:t>
            </a:r>
          </a:p>
        </p:txBody>
      </p:sp>
      <p:sp>
        <p:nvSpPr>
          <p:cNvPr id="15" name="文本框 20"/>
          <p:cNvSpPr txBox="1"/>
          <p:nvPr/>
        </p:nvSpPr>
        <p:spPr>
          <a:xfrm flipH="1">
            <a:off x="6277924" y="1382387"/>
            <a:ext cx="2211070" cy="460375"/>
          </a:xfrm>
          <a:prstGeom prst="rect">
            <a:avLst/>
          </a:prstGeom>
          <a:noFill/>
          <a:ln w="9525">
            <a:noFill/>
            <a:miter/>
          </a:ln>
          <a:effectLst>
            <a:outerShdw sx="999" sy="999" algn="ctr" rotWithShape="0">
              <a:srgbClr val="000000"/>
            </a:outerShdw>
          </a:effectLst>
        </p:spPr>
        <p:txBody>
          <a:bodyPr wrap="square" anchor="t">
            <a:spAutoFit/>
          </a:bodyPr>
          <a:lstStyle/>
          <a:p>
            <a:pPr lvl="0" algn="l" fontAlgn="auto">
              <a:lnSpc>
                <a:spcPct val="120000"/>
              </a:lnSpc>
            </a:pPr>
            <a:r>
              <a:rPr lang="zh-CN" altLang="en-US" sz="2000" b="1">
                <a:solidFill>
                  <a:srgbClr val="4886C4"/>
                </a:solidFill>
                <a:latin typeface="微软雅黑" panose="020B0503020204020204" pitchFamily="34" charset="-122"/>
                <a:ea typeface="微软雅黑" panose="020B0503020204020204" pitchFamily="34" charset="-122"/>
                <a:sym typeface="Arial" panose="020B0604020202020204" pitchFamily="34" charset="0"/>
              </a:rPr>
              <a:t>注册 </a:t>
            </a:r>
            <a:endParaRPr lang="zh-CN" altLang="en-US" sz="2000" b="1" dirty="0">
              <a:solidFill>
                <a:srgbClr val="4886C4"/>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文本框 22"/>
          <p:cNvSpPr txBox="1"/>
          <p:nvPr/>
        </p:nvSpPr>
        <p:spPr>
          <a:xfrm flipH="1">
            <a:off x="6277924" y="1817362"/>
            <a:ext cx="6035040" cy="60769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注册用例归属于用户注册登录子系统。没有账号的用户通过注册操作，获得属于自己的账号，成为使用该平台的一员。</a:t>
            </a:r>
          </a:p>
        </p:txBody>
      </p:sp>
      <p:sp>
        <p:nvSpPr>
          <p:cNvPr id="18" name="文本框 20"/>
          <p:cNvSpPr txBox="1"/>
          <p:nvPr/>
        </p:nvSpPr>
        <p:spPr>
          <a:xfrm flipH="1">
            <a:off x="6277924" y="2812407"/>
            <a:ext cx="2211070" cy="460375"/>
          </a:xfrm>
          <a:prstGeom prst="rect">
            <a:avLst/>
          </a:prstGeom>
          <a:noFill/>
          <a:ln w="9525">
            <a:noFill/>
            <a:miter/>
          </a:ln>
          <a:effectLst>
            <a:outerShdw sx="999" sy="999" algn="ctr" rotWithShape="0">
              <a:srgbClr val="000000"/>
            </a:outerShdw>
          </a:effectLst>
        </p:spPr>
        <p:txBody>
          <a:bodyPr wrap="square" anchor="t">
            <a:spAutoFit/>
          </a:bodyPr>
          <a:lstStyle/>
          <a:p>
            <a:pPr lvl="0" algn="l" fontAlgn="auto">
              <a:lnSpc>
                <a:spcPct val="120000"/>
              </a:lnSpc>
            </a:pPr>
            <a:r>
              <a:rPr lang="zh-CN" altLang="en-US" sz="2000" b="1">
                <a:solidFill>
                  <a:srgbClr val="D19671"/>
                </a:solidFill>
                <a:latin typeface="微软雅黑" panose="020B0503020204020204" pitchFamily="34" charset="-122"/>
                <a:ea typeface="微软雅黑" panose="020B0503020204020204" pitchFamily="34" charset="-122"/>
                <a:sym typeface="Arial" panose="020B0604020202020204" pitchFamily="34" charset="0"/>
              </a:rPr>
              <a:t>登录 </a:t>
            </a:r>
            <a:endParaRPr lang="zh-CN" altLang="en-US" sz="2000" b="1" dirty="0">
              <a:solidFill>
                <a:srgbClr val="D1967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文本框 22"/>
          <p:cNvSpPr txBox="1"/>
          <p:nvPr/>
        </p:nvSpPr>
        <p:spPr>
          <a:xfrm flipH="1">
            <a:off x="6277924" y="3247382"/>
            <a:ext cx="6035040" cy="60769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登录用例分为管理员登录和用户登录，可以通过左下角选择不同的登录角色，进入到不同的表中继续核对选择，若登录成功，则进入到不同的界面。</a:t>
            </a:r>
          </a:p>
        </p:txBody>
      </p:sp>
      <p:sp>
        <p:nvSpPr>
          <p:cNvPr id="21" name="文本框 20"/>
          <p:cNvSpPr txBox="1"/>
          <p:nvPr/>
        </p:nvSpPr>
        <p:spPr>
          <a:xfrm flipH="1">
            <a:off x="6277924" y="4242427"/>
            <a:ext cx="2211070" cy="460375"/>
          </a:xfrm>
          <a:prstGeom prst="rect">
            <a:avLst/>
          </a:prstGeom>
          <a:noFill/>
          <a:ln w="9525">
            <a:noFill/>
            <a:miter/>
          </a:ln>
          <a:effectLst>
            <a:outerShdw sx="999" sy="999" algn="ctr" rotWithShape="0">
              <a:srgbClr val="000000"/>
            </a:outerShdw>
          </a:effectLst>
        </p:spPr>
        <p:txBody>
          <a:bodyPr wrap="square" anchor="t">
            <a:spAutoFit/>
          </a:bodyPr>
          <a:lstStyle/>
          <a:p>
            <a:pPr lvl="0" algn="l" fontAlgn="auto">
              <a:lnSpc>
                <a:spcPct val="120000"/>
              </a:lnSpc>
            </a:pPr>
            <a:r>
              <a:rPr lang="zh-CN" altLang="en-US" sz="2000" b="1">
                <a:solidFill>
                  <a:srgbClr val="4886C4"/>
                </a:solidFill>
                <a:latin typeface="微软雅黑" panose="020B0503020204020204" pitchFamily="34" charset="-122"/>
                <a:ea typeface="微软雅黑" panose="020B0503020204020204" pitchFamily="34" charset="-122"/>
                <a:sym typeface="Arial" panose="020B0604020202020204" pitchFamily="34" charset="0"/>
              </a:rPr>
              <a:t>找回密码</a:t>
            </a:r>
          </a:p>
        </p:txBody>
      </p:sp>
      <p:sp>
        <p:nvSpPr>
          <p:cNvPr id="22" name="文本框 22"/>
          <p:cNvSpPr txBox="1"/>
          <p:nvPr/>
        </p:nvSpPr>
        <p:spPr>
          <a:xfrm flipH="1">
            <a:off x="6277924" y="4677402"/>
            <a:ext cx="6035040" cy="60769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有账号但忘记密码的用户通过邮箱发送验证码操作验证用户，然后在数据库中修改所属账号的密码，从而通过重新修改的密码登录入系统。</a:t>
            </a:r>
          </a:p>
        </p:txBody>
      </p:sp>
      <p:pic>
        <p:nvPicPr>
          <p:cNvPr id="4" name="图片 3"/>
          <p:cNvPicPr>
            <a:picLocks noChangeAspect="1"/>
          </p:cNvPicPr>
          <p:nvPr/>
        </p:nvPicPr>
        <p:blipFill>
          <a:blip r:embed="rId3"/>
          <a:stretch>
            <a:fillRect/>
          </a:stretch>
        </p:blipFill>
        <p:spPr>
          <a:xfrm>
            <a:off x="169545" y="1123950"/>
            <a:ext cx="5930900" cy="4610100"/>
          </a:xfrm>
          <a:prstGeom prst="rect">
            <a:avLst/>
          </a:prstGeom>
        </p:spPr>
      </p:pic>
    </p:spTree>
  </p:cSld>
  <p:clrMapOvr>
    <a:masterClrMapping/>
  </p:clrMapOvr>
  <p:transition spd="slow" advTm="3000">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043305" y="235585"/>
            <a:ext cx="354012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02 |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rPr>
              <a:t>登录注册子系统</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4776470" y="1172208"/>
            <a:ext cx="2698115" cy="3580130"/>
          </a:xfrm>
          <a:prstGeom prst="rect">
            <a:avLst/>
          </a:prstGeom>
          <a:solidFill>
            <a:srgbClr val="E39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109585" y="1172208"/>
            <a:ext cx="2698115" cy="3580130"/>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43355" y="1172208"/>
            <a:ext cx="2698115" cy="3580130"/>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572895" y="1395730"/>
            <a:ext cx="2432050" cy="521970"/>
          </a:xfrm>
          <a:prstGeom prst="rect">
            <a:avLst/>
          </a:prstGeom>
          <a:noFill/>
        </p:spPr>
        <p:txBody>
          <a:bodyPr wrap="square" rtlCol="0">
            <a:spAutoFit/>
          </a:bodyPr>
          <a:lstStyle/>
          <a:p>
            <a:pPr algn="ctr"/>
            <a:r>
              <a:rPr lang="en-US" sz="2800" b="1">
                <a:solidFill>
                  <a:schemeClr val="bg1"/>
                </a:solidFill>
                <a:latin typeface="微软雅黑" panose="020B0503020204020204" pitchFamily="34" charset="-122"/>
                <a:ea typeface="微软雅黑" panose="020B0503020204020204" pitchFamily="34" charset="-122"/>
              </a:rPr>
              <a:t>md5</a:t>
            </a:r>
            <a:r>
              <a:rPr lang="zh-CN" altLang="en-US" sz="2800" b="1">
                <a:solidFill>
                  <a:schemeClr val="bg1"/>
                </a:solidFill>
                <a:latin typeface="微软雅黑" panose="020B0503020204020204" pitchFamily="34" charset="-122"/>
                <a:ea typeface="微软雅黑" panose="020B0503020204020204" pitchFamily="34" charset="-122"/>
              </a:rPr>
              <a:t>码的使用</a:t>
            </a:r>
          </a:p>
        </p:txBody>
      </p:sp>
      <p:sp>
        <p:nvSpPr>
          <p:cNvPr id="8" name="文本框 7"/>
          <p:cNvSpPr txBox="1"/>
          <p:nvPr/>
        </p:nvSpPr>
        <p:spPr>
          <a:xfrm>
            <a:off x="1580515" y="2066288"/>
            <a:ext cx="2423160" cy="2331085"/>
          </a:xfrm>
          <a:prstGeom prst="rect">
            <a:avLst/>
          </a:prstGeom>
          <a:noFill/>
        </p:spPr>
        <p:txBody>
          <a:bodyPr wrap="square" rtlCol="0">
            <a:spAutoFit/>
          </a:bodyPr>
          <a:lstStyle/>
          <a:p>
            <a:pPr>
              <a:lnSpc>
                <a:spcPct val="130000"/>
              </a:lnSpc>
            </a:pPr>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用户的账号采用</a:t>
            </a:r>
            <a:r>
              <a:rPr lang="en-US" altLang="zh-CN"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md5</a:t>
            </a:r>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码加密存储到数据库中，这种算法是不可逆的，目前无法解密，安全系数相对来说比较高。保护了用户的安全性账号密码的安全性和隐私问题。</a:t>
            </a:r>
          </a:p>
        </p:txBody>
      </p:sp>
      <p:sp>
        <p:nvSpPr>
          <p:cNvPr id="9" name="文本框 8"/>
          <p:cNvSpPr txBox="1"/>
          <p:nvPr/>
        </p:nvSpPr>
        <p:spPr>
          <a:xfrm>
            <a:off x="5227955" y="1395730"/>
            <a:ext cx="1794510" cy="521970"/>
          </a:xfrm>
          <a:prstGeom prst="rect">
            <a:avLst/>
          </a:prstGeom>
          <a:noFill/>
        </p:spPr>
        <p:txBody>
          <a:bodyPr wrap="square"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邮箱验证</a:t>
            </a:r>
          </a:p>
        </p:txBody>
      </p:sp>
      <p:sp>
        <p:nvSpPr>
          <p:cNvPr id="10" name="文本框 9"/>
          <p:cNvSpPr txBox="1"/>
          <p:nvPr/>
        </p:nvSpPr>
        <p:spPr>
          <a:xfrm>
            <a:off x="4913630" y="2066288"/>
            <a:ext cx="2423160" cy="2011045"/>
          </a:xfrm>
          <a:prstGeom prst="rect">
            <a:avLst/>
          </a:prstGeom>
          <a:noFill/>
        </p:spPr>
        <p:txBody>
          <a:bodyPr wrap="square" rtlCol="0">
            <a:spAutoFit/>
          </a:bodyPr>
          <a:lstStyle/>
          <a:p>
            <a:pPr>
              <a:lnSpc>
                <a:spcPct val="130000"/>
              </a:lnSpc>
            </a:pPr>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当用户忘记密码时，采用给用户名绑定的邮箱发送验证码进行密码修改。此功能考虑了用户忘记密码的情况，具有一定的实用性。</a:t>
            </a:r>
          </a:p>
        </p:txBody>
      </p:sp>
      <p:sp>
        <p:nvSpPr>
          <p:cNvPr id="11" name="文本框 10"/>
          <p:cNvSpPr txBox="1"/>
          <p:nvPr/>
        </p:nvSpPr>
        <p:spPr>
          <a:xfrm>
            <a:off x="8648700" y="1395730"/>
            <a:ext cx="1617980" cy="521970"/>
          </a:xfrm>
          <a:prstGeom prst="rect">
            <a:avLst/>
          </a:prstGeom>
          <a:noFill/>
        </p:spPr>
        <p:txBody>
          <a:bodyPr wrap="square"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用户头像</a:t>
            </a:r>
          </a:p>
        </p:txBody>
      </p:sp>
      <p:sp>
        <p:nvSpPr>
          <p:cNvPr id="12" name="文本框 11"/>
          <p:cNvSpPr txBox="1"/>
          <p:nvPr/>
        </p:nvSpPr>
        <p:spPr>
          <a:xfrm>
            <a:off x="8246745" y="2066288"/>
            <a:ext cx="2423160" cy="1370965"/>
          </a:xfrm>
          <a:prstGeom prst="rect">
            <a:avLst/>
          </a:prstGeom>
          <a:noFill/>
        </p:spPr>
        <p:txBody>
          <a:bodyPr wrap="square"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用户可以在注册时上传头像，增加了用户自己的个人色彩，让用户在使用的过程中更加有体验感。</a:t>
            </a:r>
          </a:p>
        </p:txBody>
      </p:sp>
      <p:sp>
        <p:nvSpPr>
          <p:cNvPr id="13" name="矩形 12"/>
          <p:cNvSpPr/>
          <p:nvPr/>
        </p:nvSpPr>
        <p:spPr>
          <a:xfrm>
            <a:off x="1329055" y="1020443"/>
            <a:ext cx="2926715" cy="3883660"/>
          </a:xfrm>
          <a:prstGeom prst="rect">
            <a:avLst/>
          </a:prstGeom>
          <a:noFill/>
          <a:ln>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661535" y="1020443"/>
            <a:ext cx="2926715" cy="3883660"/>
          </a:xfrm>
          <a:prstGeom prst="rect">
            <a:avLst/>
          </a:prstGeom>
          <a:noFill/>
          <a:ln>
            <a:solidFill>
              <a:srgbClr val="E391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994650" y="1020443"/>
            <a:ext cx="2926715" cy="3883660"/>
          </a:xfrm>
          <a:prstGeom prst="rect">
            <a:avLst/>
          </a:prstGeom>
          <a:noFill/>
          <a:ln>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00455" y="5159375"/>
            <a:ext cx="9991090" cy="7962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174750" y="5188585"/>
            <a:ext cx="1506220" cy="398780"/>
          </a:xfrm>
          <a:prstGeom prst="rect">
            <a:avLst/>
          </a:prstGeom>
          <a:noFill/>
        </p:spPr>
        <p:txBody>
          <a:bodyPr wrap="square" rtlCol="0">
            <a:spAutoFit/>
          </a:bodyPr>
          <a:lstStyle/>
          <a:p>
            <a:pPr algn="ctr"/>
            <a:r>
              <a:rPr lang="zh-CN" altLang="en-US" sz="2000" b="1">
                <a:solidFill>
                  <a:schemeClr val="accent1"/>
                </a:solidFill>
                <a:latin typeface="微软雅黑" panose="020B0503020204020204" pitchFamily="34" charset="-122"/>
                <a:ea typeface="微软雅黑" panose="020B0503020204020204" pitchFamily="34" charset="-122"/>
              </a:rPr>
              <a:t>还需改进：</a:t>
            </a:r>
          </a:p>
        </p:txBody>
      </p:sp>
      <p:sp>
        <p:nvSpPr>
          <p:cNvPr id="22" name="文本框 21"/>
          <p:cNvSpPr txBox="1"/>
          <p:nvPr/>
        </p:nvSpPr>
        <p:spPr>
          <a:xfrm>
            <a:off x="2472690" y="5159375"/>
            <a:ext cx="8529320" cy="730885"/>
          </a:xfrm>
          <a:prstGeom prst="rect">
            <a:avLst/>
          </a:prstGeom>
          <a:noFill/>
        </p:spPr>
        <p:txBody>
          <a:bodyPr wrap="square" rtlCol="0">
            <a:spAutoFit/>
          </a:bodyPr>
          <a:lstStyle/>
          <a:p>
            <a:pPr>
              <a:lnSpc>
                <a:spcPct val="130000"/>
              </a:lnSpc>
            </a:pPr>
            <a:r>
              <a:rPr lang="en-US" sz="1600">
                <a:solidFill>
                  <a:schemeClr val="accent1"/>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1600">
                <a:solidFill>
                  <a:schemeClr val="accent1"/>
                </a:solidFill>
                <a:latin typeface="微软雅黑" panose="020B0503020204020204" pitchFamily="34" charset="-122"/>
                <a:ea typeface="微软雅黑" panose="020B0503020204020204" pitchFamily="34" charset="-122"/>
                <a:sym typeface="宋体" panose="02010600030101010101" pitchFamily="2" charset="-122"/>
              </a:rPr>
              <a:t>可以使用</a:t>
            </a:r>
            <a:r>
              <a:rPr lang="en-US" altLang="zh-CN" sz="1600">
                <a:solidFill>
                  <a:schemeClr val="accent1"/>
                </a:solidFill>
                <a:latin typeface="微软雅黑" panose="020B0503020204020204" pitchFamily="34" charset="-122"/>
                <a:ea typeface="微软雅黑" panose="020B0503020204020204" pitchFamily="34" charset="-122"/>
                <a:sym typeface="宋体" panose="02010600030101010101" pitchFamily="2" charset="-122"/>
              </a:rPr>
              <a:t>token</a:t>
            </a:r>
            <a:r>
              <a:rPr lang="zh-CN" altLang="en-US" sz="1600">
                <a:solidFill>
                  <a:schemeClr val="accent1"/>
                </a:solidFill>
                <a:latin typeface="微软雅黑" panose="020B0503020204020204" pitchFamily="34" charset="-122"/>
                <a:ea typeface="微软雅黑" panose="020B0503020204020204" pitchFamily="34" charset="-122"/>
                <a:sym typeface="宋体" panose="02010600030101010101" pitchFamily="2" charset="-122"/>
              </a:rPr>
              <a:t>来使得用户只有在登录之后才能够访问其他页面</a:t>
            </a:r>
            <a:r>
              <a:rPr lang="en-US" altLang="zh-CN" sz="1600">
                <a:solidFill>
                  <a:schemeClr val="accent1"/>
                </a:solidFill>
                <a:latin typeface="微软雅黑" panose="020B0503020204020204" pitchFamily="34" charset="-122"/>
                <a:ea typeface="微软雅黑" panose="020B0503020204020204" pitchFamily="34" charset="-122"/>
                <a:sym typeface="宋体" panose="02010600030101010101" pitchFamily="2" charset="-122"/>
              </a:rPr>
              <a:t> </a:t>
            </a:r>
          </a:p>
          <a:p>
            <a:pPr>
              <a:lnSpc>
                <a:spcPct val="130000"/>
              </a:lnSpc>
            </a:pPr>
            <a:r>
              <a:rPr lang="en-US" altLang="zh-CN" sz="1600">
                <a:solidFill>
                  <a:schemeClr val="accent1"/>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1600">
                <a:solidFill>
                  <a:schemeClr val="accent1"/>
                </a:solidFill>
                <a:latin typeface="微软雅黑" panose="020B0503020204020204" pitchFamily="34" charset="-122"/>
                <a:ea typeface="微软雅黑" panose="020B0503020204020204" pitchFamily="34" charset="-122"/>
                <a:sym typeface="宋体" panose="02010600030101010101" pitchFamily="2" charset="-122"/>
              </a:rPr>
              <a:t>可以添加个人形象标签的选项，用户在注册时可以选择自己的标签，从而更具有体验感</a:t>
            </a:r>
          </a:p>
        </p:txBody>
      </p:sp>
    </p:spTree>
  </p:cSld>
  <p:clrMapOvr>
    <a:masterClrMapping/>
  </p:clrMapOvr>
  <p:transition spd="slow" advTm="3000">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1110209" y="87630"/>
            <a:ext cx="3355340" cy="460375"/>
          </a:xfrm>
          <a:prstGeom prst="rect">
            <a:avLst/>
          </a:prstGeom>
          <a:noFill/>
        </p:spPr>
        <p:txBody>
          <a:bodyPr wrap="square" rtlCol="0">
            <a:spAutoFit/>
          </a:bodyPr>
          <a:lstStyle/>
          <a:p>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03 |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登录注册子系统</a:t>
            </a:r>
          </a:p>
        </p:txBody>
      </p:sp>
      <p:pic>
        <p:nvPicPr>
          <p:cNvPr id="15" name="图片 14"/>
          <p:cNvPicPr>
            <a:picLocks noChangeAspect="1"/>
          </p:cNvPicPr>
          <p:nvPr/>
        </p:nvPicPr>
        <p:blipFill>
          <a:blip r:embed="rId3"/>
          <a:stretch>
            <a:fillRect/>
          </a:stretch>
        </p:blipFill>
        <p:spPr>
          <a:xfrm>
            <a:off x="1433830" y="829310"/>
            <a:ext cx="9428480" cy="5330190"/>
          </a:xfrm>
          <a:prstGeom prst="rect">
            <a:avLst/>
          </a:prstGeom>
        </p:spPr>
      </p:pic>
      <p:pic>
        <p:nvPicPr>
          <p:cNvPr id="16" name="图片 15"/>
          <p:cNvPicPr>
            <a:picLocks noChangeAspect="1"/>
          </p:cNvPicPr>
          <p:nvPr/>
        </p:nvPicPr>
        <p:blipFill>
          <a:blip r:embed="rId4"/>
          <a:stretch>
            <a:fillRect/>
          </a:stretch>
        </p:blipFill>
        <p:spPr>
          <a:xfrm>
            <a:off x="1228090" y="678815"/>
            <a:ext cx="10125075" cy="5631180"/>
          </a:xfrm>
          <a:prstGeom prst="rect">
            <a:avLst/>
          </a:prstGeom>
        </p:spPr>
      </p:pic>
      <p:pic>
        <p:nvPicPr>
          <p:cNvPr id="17" name="图片 16"/>
          <p:cNvPicPr>
            <a:picLocks noChangeAspect="1"/>
          </p:cNvPicPr>
          <p:nvPr/>
        </p:nvPicPr>
        <p:blipFill>
          <a:blip r:embed="rId5"/>
          <a:stretch>
            <a:fillRect/>
          </a:stretch>
        </p:blipFill>
        <p:spPr>
          <a:xfrm>
            <a:off x="1355090" y="617220"/>
            <a:ext cx="9870440" cy="5623560"/>
          </a:xfrm>
          <a:prstGeom prst="rect">
            <a:avLst/>
          </a:prstGeom>
        </p:spPr>
      </p:pic>
    </p:spTree>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1031" y="964406"/>
            <a:ext cx="10929937" cy="49291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3934071" y="1267071"/>
            <a:ext cx="4323859" cy="4323859"/>
          </a:xfrm>
          <a:prstGeom prst="ellipse">
            <a:avLst/>
          </a:prstGeom>
          <a:noFill/>
          <a:ln w="25400">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316312" y="3542240"/>
            <a:ext cx="3559377" cy="52197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sym typeface="+mn-ea"/>
              </a:rPr>
              <a:t>账户信息子系统</a:t>
            </a:r>
            <a:endParaRPr lang="zh-CN" altLang="en-US" sz="2800" b="1" dirty="0">
              <a:solidFill>
                <a:schemeClr val="tx1">
                  <a:lumMod val="85000"/>
                  <a:lumOff val="15000"/>
                </a:schemeClr>
              </a:solidFill>
              <a:latin typeface="幼圆" panose="02010509060101010101" pitchFamily="49" charset="-122"/>
              <a:ea typeface="幼圆" panose="02010509060101010101" pitchFamily="49" charset="-122"/>
            </a:endParaRPr>
          </a:p>
        </p:txBody>
      </p:sp>
      <p:sp>
        <p:nvSpPr>
          <p:cNvPr id="33" name="stack-of-books-and-a-magnifier_67996"/>
          <p:cNvSpPr>
            <a:spLocks noChangeAspect="1"/>
          </p:cNvSpPr>
          <p:nvPr/>
        </p:nvSpPr>
        <p:spPr bwMode="auto">
          <a:xfrm>
            <a:off x="5612179" y="2076143"/>
            <a:ext cx="967644" cy="1167369"/>
          </a:xfrm>
          <a:custGeom>
            <a:avLst/>
            <a:gdLst>
              <a:gd name="T0" fmla="*/ 3002 w 3074"/>
              <a:gd name="T1" fmla="*/ 345 h 3714"/>
              <a:gd name="T2" fmla="*/ 2752 w 3074"/>
              <a:gd name="T3" fmla="*/ 345 h 3714"/>
              <a:gd name="T4" fmla="*/ 2752 w 3074"/>
              <a:gd name="T5" fmla="*/ 72 h 3714"/>
              <a:gd name="T6" fmla="*/ 2681 w 3074"/>
              <a:gd name="T7" fmla="*/ 0 h 3714"/>
              <a:gd name="T8" fmla="*/ 244 w 3074"/>
              <a:gd name="T9" fmla="*/ 0 h 3714"/>
              <a:gd name="T10" fmla="*/ 0 w 3074"/>
              <a:gd name="T11" fmla="*/ 244 h 3714"/>
              <a:gd name="T12" fmla="*/ 0 w 3074"/>
              <a:gd name="T13" fmla="*/ 3469 h 3714"/>
              <a:gd name="T14" fmla="*/ 244 w 3074"/>
              <a:gd name="T15" fmla="*/ 3714 h 3714"/>
              <a:gd name="T16" fmla="*/ 3002 w 3074"/>
              <a:gd name="T17" fmla="*/ 3714 h 3714"/>
              <a:gd name="T18" fmla="*/ 3074 w 3074"/>
              <a:gd name="T19" fmla="*/ 3642 h 3714"/>
              <a:gd name="T20" fmla="*/ 3074 w 3074"/>
              <a:gd name="T21" fmla="*/ 417 h 3714"/>
              <a:gd name="T22" fmla="*/ 3002 w 3074"/>
              <a:gd name="T23" fmla="*/ 345 h 3714"/>
              <a:gd name="T24" fmla="*/ 244 w 3074"/>
              <a:gd name="T25" fmla="*/ 143 h 3714"/>
              <a:gd name="T26" fmla="*/ 2609 w 3074"/>
              <a:gd name="T27" fmla="*/ 143 h 3714"/>
              <a:gd name="T28" fmla="*/ 2609 w 3074"/>
              <a:gd name="T29" fmla="*/ 345 h 3714"/>
              <a:gd name="T30" fmla="*/ 2421 w 3074"/>
              <a:gd name="T31" fmla="*/ 345 h 3714"/>
              <a:gd name="T32" fmla="*/ 1704 w 3074"/>
              <a:gd name="T33" fmla="*/ 345 h 3714"/>
              <a:gd name="T34" fmla="*/ 244 w 3074"/>
              <a:gd name="T35" fmla="*/ 345 h 3714"/>
              <a:gd name="T36" fmla="*/ 143 w 3074"/>
              <a:gd name="T37" fmla="*/ 244 h 3714"/>
              <a:gd name="T38" fmla="*/ 244 w 3074"/>
              <a:gd name="T39" fmla="*/ 143 h 3714"/>
              <a:gd name="T40" fmla="*/ 1776 w 3074"/>
              <a:gd name="T41" fmla="*/ 488 h 3714"/>
              <a:gd name="T42" fmla="*/ 2349 w 3074"/>
              <a:gd name="T43" fmla="*/ 488 h 3714"/>
              <a:gd name="T44" fmla="*/ 2349 w 3074"/>
              <a:gd name="T45" fmla="*/ 1670 h 3714"/>
              <a:gd name="T46" fmla="*/ 2103 w 3074"/>
              <a:gd name="T47" fmla="*/ 1504 h 3714"/>
              <a:gd name="T48" fmla="*/ 2063 w 3074"/>
              <a:gd name="T49" fmla="*/ 1492 h 3714"/>
              <a:gd name="T50" fmla="*/ 2022 w 3074"/>
              <a:gd name="T51" fmla="*/ 1504 h 3714"/>
              <a:gd name="T52" fmla="*/ 1776 w 3074"/>
              <a:gd name="T53" fmla="*/ 1670 h 3714"/>
              <a:gd name="T54" fmla="*/ 1776 w 3074"/>
              <a:gd name="T55" fmla="*/ 488 h 3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4" h="3714">
                <a:moveTo>
                  <a:pt x="3002" y="345"/>
                </a:moveTo>
                <a:lnTo>
                  <a:pt x="2752" y="345"/>
                </a:lnTo>
                <a:lnTo>
                  <a:pt x="2752" y="72"/>
                </a:lnTo>
                <a:cubicBezTo>
                  <a:pt x="2752" y="32"/>
                  <a:pt x="2720" y="0"/>
                  <a:pt x="2681" y="0"/>
                </a:cubicBezTo>
                <a:lnTo>
                  <a:pt x="244" y="0"/>
                </a:lnTo>
                <a:cubicBezTo>
                  <a:pt x="109" y="0"/>
                  <a:pt x="0" y="110"/>
                  <a:pt x="0" y="244"/>
                </a:cubicBezTo>
                <a:lnTo>
                  <a:pt x="0" y="3469"/>
                </a:lnTo>
                <a:cubicBezTo>
                  <a:pt x="0" y="3604"/>
                  <a:pt x="109" y="3714"/>
                  <a:pt x="244" y="3714"/>
                </a:cubicBezTo>
                <a:lnTo>
                  <a:pt x="3002" y="3714"/>
                </a:lnTo>
                <a:cubicBezTo>
                  <a:pt x="3042" y="3714"/>
                  <a:pt x="3074" y="3681"/>
                  <a:pt x="3074" y="3642"/>
                </a:cubicBezTo>
                <a:lnTo>
                  <a:pt x="3074" y="417"/>
                </a:lnTo>
                <a:cubicBezTo>
                  <a:pt x="3074" y="377"/>
                  <a:pt x="3042" y="345"/>
                  <a:pt x="3002" y="345"/>
                </a:cubicBezTo>
                <a:close/>
                <a:moveTo>
                  <a:pt x="244" y="143"/>
                </a:moveTo>
                <a:lnTo>
                  <a:pt x="2609" y="143"/>
                </a:lnTo>
                <a:lnTo>
                  <a:pt x="2609" y="345"/>
                </a:lnTo>
                <a:lnTo>
                  <a:pt x="2421" y="345"/>
                </a:lnTo>
                <a:lnTo>
                  <a:pt x="1704" y="345"/>
                </a:lnTo>
                <a:lnTo>
                  <a:pt x="244" y="345"/>
                </a:lnTo>
                <a:cubicBezTo>
                  <a:pt x="188" y="345"/>
                  <a:pt x="143" y="300"/>
                  <a:pt x="143" y="244"/>
                </a:cubicBezTo>
                <a:cubicBezTo>
                  <a:pt x="143" y="189"/>
                  <a:pt x="188" y="143"/>
                  <a:pt x="244" y="143"/>
                </a:cubicBezTo>
                <a:close/>
                <a:moveTo>
                  <a:pt x="1776" y="488"/>
                </a:moveTo>
                <a:lnTo>
                  <a:pt x="2349" y="488"/>
                </a:lnTo>
                <a:lnTo>
                  <a:pt x="2349" y="1670"/>
                </a:lnTo>
                <a:lnTo>
                  <a:pt x="2103" y="1504"/>
                </a:lnTo>
                <a:cubicBezTo>
                  <a:pt x="2091" y="1496"/>
                  <a:pt x="2077" y="1492"/>
                  <a:pt x="2063" y="1492"/>
                </a:cubicBezTo>
                <a:cubicBezTo>
                  <a:pt x="2048" y="1492"/>
                  <a:pt x="2035" y="1496"/>
                  <a:pt x="2022" y="1504"/>
                </a:cubicBezTo>
                <a:lnTo>
                  <a:pt x="1776" y="1670"/>
                </a:lnTo>
                <a:lnTo>
                  <a:pt x="1776" y="488"/>
                </a:lnTo>
                <a:close/>
              </a:path>
            </a:pathLst>
          </a:custGeom>
          <a:solidFill>
            <a:srgbClr val="4886C4"/>
          </a:solidFill>
          <a:ln>
            <a:noFill/>
          </a:ln>
        </p:spPr>
        <p:txBody>
          <a:bodyPr/>
          <a:lstStyle/>
          <a:p>
            <a:endParaRPr lang="zh-CN" altLang="en-US"/>
          </a:p>
        </p:txBody>
      </p:sp>
      <p:cxnSp>
        <p:nvCxnSpPr>
          <p:cNvPr id="34" name="直接连接符 33"/>
          <p:cNvCxnSpPr/>
          <p:nvPr/>
        </p:nvCxnSpPr>
        <p:spPr>
          <a:xfrm>
            <a:off x="4743357" y="4106113"/>
            <a:ext cx="2705287" cy="0"/>
          </a:xfrm>
          <a:prstGeom prst="line">
            <a:avLst/>
          </a:prstGeom>
          <a:ln w="31750" cap="flat">
            <a:gradFill flip="none" rotWithShape="1">
              <a:gsLst>
                <a:gs pos="0">
                  <a:schemeClr val="tx1">
                    <a:lumMod val="85000"/>
                    <a:lumOff val="15000"/>
                    <a:alpha val="0"/>
                  </a:schemeClr>
                </a:gs>
                <a:gs pos="50000">
                  <a:schemeClr val="tx1">
                    <a:lumMod val="85000"/>
                    <a:lumOff val="1500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3000">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43305" y="235585"/>
            <a:ext cx="3346450" cy="460375"/>
          </a:xfrm>
          <a:prstGeom prst="rect">
            <a:avLst/>
          </a:prstGeom>
          <a:noFill/>
        </p:spPr>
        <p:txBody>
          <a:bodyPr wrap="square" rtlCol="0">
            <a:spAutoFit/>
          </a:bodyPr>
          <a:lstStyle/>
          <a:p>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01 |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账户信息子系统</a:t>
            </a:r>
          </a:p>
        </p:txBody>
      </p:sp>
      <p:sp>
        <p:nvSpPr>
          <p:cNvPr id="15" name="文本框 20"/>
          <p:cNvSpPr txBox="1"/>
          <p:nvPr/>
        </p:nvSpPr>
        <p:spPr>
          <a:xfrm flipH="1">
            <a:off x="1506220" y="5554980"/>
            <a:ext cx="2662555" cy="423545"/>
          </a:xfrm>
          <a:prstGeom prst="rect">
            <a:avLst/>
          </a:prstGeom>
          <a:noFill/>
          <a:ln w="9525">
            <a:noFill/>
            <a:miter/>
          </a:ln>
          <a:effectLst>
            <a:outerShdw sx="999" sy="999" algn="ctr" rotWithShape="0">
              <a:srgbClr val="000000"/>
            </a:outerShdw>
          </a:effectLst>
        </p:spPr>
        <p:txBody>
          <a:bodyPr wrap="square" anchor="t">
            <a:spAutoFit/>
          </a:bodyPr>
          <a:lstStyle/>
          <a:p>
            <a:pPr fontAlgn="auto">
              <a:lnSpc>
                <a:spcPct val="120000"/>
              </a:lnSpc>
            </a:pPr>
            <a:r>
              <a:rPr lang="zh-CN" altLang="en-US" b="1">
                <a:solidFill>
                  <a:srgbClr val="4886C4"/>
                </a:solidFill>
                <a:latin typeface="微软雅黑" panose="020B0503020204020204" pitchFamily="34" charset="-122"/>
                <a:ea typeface="微软雅黑" panose="020B0503020204020204" pitchFamily="34" charset="-122"/>
                <a:sym typeface="Arial" panose="020B0604020202020204" pitchFamily="34" charset="0"/>
              </a:rPr>
              <a:t>账户信息子系统用例图</a:t>
            </a:r>
          </a:p>
        </p:txBody>
      </p:sp>
      <p:sp>
        <p:nvSpPr>
          <p:cNvPr id="18" name="文本框 20"/>
          <p:cNvSpPr txBox="1"/>
          <p:nvPr/>
        </p:nvSpPr>
        <p:spPr>
          <a:xfrm flipH="1">
            <a:off x="5313994" y="943602"/>
            <a:ext cx="2211070" cy="460375"/>
          </a:xfrm>
          <a:prstGeom prst="rect">
            <a:avLst/>
          </a:prstGeom>
          <a:noFill/>
          <a:ln w="9525">
            <a:noFill/>
            <a:miter/>
          </a:ln>
          <a:effectLst>
            <a:outerShdw sx="999" sy="999" algn="ctr" rotWithShape="0">
              <a:srgbClr val="000000"/>
            </a:outerShdw>
          </a:effectLst>
        </p:spPr>
        <p:txBody>
          <a:bodyPr wrap="square" anchor="t">
            <a:spAutoFit/>
          </a:bodyPr>
          <a:lstStyle/>
          <a:p>
            <a:pPr fontAlgn="auto">
              <a:lnSpc>
                <a:spcPct val="120000"/>
              </a:lnSpc>
            </a:pPr>
            <a:r>
              <a:rPr lang="zh-CN" altLang="en-US" sz="2000" b="1">
                <a:solidFill>
                  <a:srgbClr val="D19671"/>
                </a:solidFill>
                <a:latin typeface="微软雅黑" panose="020B0503020204020204" pitchFamily="34" charset="-122"/>
                <a:ea typeface="微软雅黑" panose="020B0503020204020204" pitchFamily="34" charset="-122"/>
                <a:sym typeface="Arial" panose="020B0604020202020204" pitchFamily="34" charset="0"/>
              </a:rPr>
              <a:t>功能</a:t>
            </a:r>
          </a:p>
        </p:txBody>
      </p:sp>
      <p:sp>
        <p:nvSpPr>
          <p:cNvPr id="19" name="文本框 22"/>
          <p:cNvSpPr txBox="1"/>
          <p:nvPr/>
        </p:nvSpPr>
        <p:spPr>
          <a:xfrm flipH="1">
            <a:off x="5202869" y="1652897"/>
            <a:ext cx="6035040" cy="975995"/>
          </a:xfrm>
          <a:prstGeom prst="rect">
            <a:avLst/>
          </a:prstGeom>
          <a:noFill/>
          <a:ln w="9525">
            <a:noFill/>
            <a:miter/>
          </a:ln>
          <a:effectLst>
            <a:outerShdw sx="999" sy="999" algn="ctr" rotWithShape="0">
              <a:srgbClr val="000000"/>
            </a:outerShdw>
          </a:effectLst>
        </p:spPr>
        <p:txBody>
          <a:bodyPr wrap="square" anchor="t">
            <a:spAutoFit/>
          </a:bodyPr>
          <a:lstStyle/>
          <a:p>
            <a:pPr fontAlgn="auto">
              <a:lnSpc>
                <a:spcPct val="120000"/>
              </a:lnSpc>
            </a:pP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用户管理个人信息</a:t>
            </a:r>
          </a:p>
          <a:p>
            <a:pPr fontAlgn="auto">
              <a:lnSpc>
                <a:spcPct val="120000"/>
              </a:lnSpc>
            </a:pPr>
            <a:r>
              <a:rPr lang="zh-CN" altLang="en-US"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 </a:t>
            </a: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系统用户可以进入个人信息页面对个人信息进行修改，包括修改联系方式、就读院校等内容。</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2" name="文本框 22"/>
          <p:cNvSpPr txBox="1"/>
          <p:nvPr/>
        </p:nvSpPr>
        <p:spPr>
          <a:xfrm flipH="1">
            <a:off x="5202869" y="2877812"/>
            <a:ext cx="6035040" cy="975995"/>
          </a:xfrm>
          <a:prstGeom prst="rect">
            <a:avLst/>
          </a:prstGeom>
          <a:noFill/>
          <a:ln w="9525">
            <a:noFill/>
            <a:miter/>
          </a:ln>
          <a:effectLst>
            <a:outerShdw sx="999" sy="999" algn="ctr" rotWithShape="0">
              <a:srgbClr val="000000"/>
            </a:outerShdw>
          </a:effectLst>
        </p:spPr>
        <p:txBody>
          <a:bodyPr wrap="square" anchor="t">
            <a:spAutoFit/>
          </a:bodyPr>
          <a:lstStyle/>
          <a:p>
            <a:pPr fontAlgn="auto">
              <a:lnSpc>
                <a:spcPct val="120000"/>
              </a:lnSpc>
            </a:pP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a:t>
            </a: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用户查看浏览记录</a:t>
            </a:r>
          </a:p>
          <a:p>
            <a:pPr fontAlgn="auto">
              <a:lnSpc>
                <a:spcPct val="120000"/>
              </a:lnSpc>
            </a:pPr>
            <a:r>
              <a:rPr lang="zh-CN" altLang="en-US"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 </a:t>
            </a: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用户进入个人中心页面后，可以点击左侧的历史记录选项卡查看自己账号的历史记录。</a:t>
            </a:r>
          </a:p>
        </p:txBody>
      </p:sp>
      <p:sp>
        <p:nvSpPr>
          <p:cNvPr id="4" name="文本框 22"/>
          <p:cNvSpPr txBox="1"/>
          <p:nvPr/>
        </p:nvSpPr>
        <p:spPr>
          <a:xfrm flipH="1">
            <a:off x="5202869" y="4102727"/>
            <a:ext cx="6035040" cy="975995"/>
          </a:xfrm>
          <a:prstGeom prst="rect">
            <a:avLst/>
          </a:prstGeom>
          <a:noFill/>
          <a:ln w="9525">
            <a:noFill/>
            <a:miter/>
          </a:ln>
          <a:effectLst>
            <a:outerShdw sx="999" sy="999" algn="ctr" rotWithShape="0">
              <a:srgbClr val="000000"/>
            </a:outerShdw>
          </a:effectLst>
        </p:spPr>
        <p:txBody>
          <a:bodyPr wrap="square" anchor="t">
            <a:spAutoFit/>
          </a:bodyPr>
          <a:lstStyle/>
          <a:p>
            <a:pPr fontAlgn="auto">
              <a:lnSpc>
                <a:spcPct val="120000"/>
              </a:lnSpc>
            </a:pP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用户管理收藏夹</a:t>
            </a:r>
          </a:p>
          <a:p>
            <a:pPr fontAlgn="auto">
              <a:lnSpc>
                <a:spcPct val="120000"/>
              </a:lnSpc>
            </a:pPr>
            <a:r>
              <a:rPr lang="zh-CN" altLang="en-US"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 </a:t>
            </a: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用户进入收藏夹页面，查看当前自己所有的收藏夹（系统将默认为用户生成一个默认收藏夹），用户可以创建、删除收藏夹。</a:t>
            </a:r>
          </a:p>
        </p:txBody>
      </p:sp>
      <p:pic>
        <p:nvPicPr>
          <p:cNvPr id="103" name="图片 102"/>
          <p:cNvPicPr/>
          <p:nvPr/>
        </p:nvPicPr>
        <p:blipFill>
          <a:blip r:embed="rId3"/>
          <a:stretch>
            <a:fillRect/>
          </a:stretch>
        </p:blipFill>
        <p:spPr>
          <a:xfrm>
            <a:off x="83185" y="1075690"/>
            <a:ext cx="4991100" cy="4479290"/>
          </a:xfrm>
          <a:prstGeom prst="rect">
            <a:avLst/>
          </a:prstGeom>
          <a:noFill/>
          <a:ln w="9525">
            <a:noFill/>
          </a:ln>
        </p:spPr>
      </p:pic>
    </p:spTree>
  </p:cSld>
  <p:clrMapOvr>
    <a:masterClrMapping/>
  </p:clrMapOvr>
  <p:transition spd="slow" advTm="3000">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042990" y="235702"/>
            <a:ext cx="2801257" cy="46037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en-US" altLang="zh-CN" sz="2400" b="0" i="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01 | </a:t>
            </a:r>
            <a:endParaRPr kumimoji="0" lang="zh-CN" altLang="en-US" sz="2400" b="0" i="0" kern="1200" cap="none" spc="0" normalizeH="0" baseline="0" noProof="0" dirty="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1043305" y="235585"/>
            <a:ext cx="3355340" cy="460375"/>
          </a:xfrm>
          <a:prstGeom prst="rect">
            <a:avLst/>
          </a:prstGeom>
          <a:noFill/>
        </p:spPr>
        <p:txBody>
          <a:bodyPr wrap="square" rtlCol="0">
            <a:spAutoFit/>
          </a:bodyPr>
          <a:lstStyle/>
          <a:p>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02 |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账户信息子系统</a:t>
            </a:r>
          </a:p>
        </p:txBody>
      </p:sp>
      <p:pic>
        <p:nvPicPr>
          <p:cNvPr id="102" name="图片 101"/>
          <p:cNvPicPr/>
          <p:nvPr/>
        </p:nvPicPr>
        <p:blipFill>
          <a:blip r:embed="rId3"/>
          <a:stretch>
            <a:fillRect/>
          </a:stretch>
        </p:blipFill>
        <p:spPr>
          <a:xfrm>
            <a:off x="971550" y="965835"/>
            <a:ext cx="10334625" cy="5227320"/>
          </a:xfrm>
          <a:prstGeom prst="rect">
            <a:avLst/>
          </a:prstGeom>
          <a:noFill/>
          <a:ln w="9525">
            <a:noFill/>
          </a:ln>
        </p:spPr>
      </p:pic>
    </p:spTree>
  </p:cSld>
  <p:clrMapOvr>
    <a:masterClrMapping/>
  </p:clrMapOvr>
  <p:transition spd="slow" advTm="3000">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1031" y="964406"/>
            <a:ext cx="10929937" cy="49291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3934071" y="1267071"/>
            <a:ext cx="4323859" cy="4323859"/>
          </a:xfrm>
          <a:prstGeom prst="ellipse">
            <a:avLst/>
          </a:prstGeom>
          <a:noFill/>
          <a:ln w="25400">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316312" y="3542240"/>
            <a:ext cx="3559377" cy="52197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sym typeface="+mn-ea"/>
              </a:rPr>
              <a:t>项目管理子系统</a:t>
            </a:r>
            <a:endParaRPr lang="zh-CN" altLang="en-US" sz="2800" b="1" dirty="0">
              <a:solidFill>
                <a:schemeClr val="tx1">
                  <a:lumMod val="85000"/>
                  <a:lumOff val="15000"/>
                </a:schemeClr>
              </a:solidFill>
              <a:latin typeface="幼圆" panose="02010509060101010101" pitchFamily="49" charset="-122"/>
              <a:ea typeface="幼圆" panose="02010509060101010101" pitchFamily="49" charset="-122"/>
            </a:endParaRPr>
          </a:p>
        </p:txBody>
      </p:sp>
      <p:sp>
        <p:nvSpPr>
          <p:cNvPr id="33" name="stack-of-books-and-a-magnifier_67996"/>
          <p:cNvSpPr>
            <a:spLocks noChangeAspect="1"/>
          </p:cNvSpPr>
          <p:nvPr/>
        </p:nvSpPr>
        <p:spPr bwMode="auto">
          <a:xfrm>
            <a:off x="5612179" y="2076143"/>
            <a:ext cx="967644" cy="1167369"/>
          </a:xfrm>
          <a:custGeom>
            <a:avLst/>
            <a:gdLst>
              <a:gd name="T0" fmla="*/ 3002 w 3074"/>
              <a:gd name="T1" fmla="*/ 345 h 3714"/>
              <a:gd name="T2" fmla="*/ 2752 w 3074"/>
              <a:gd name="T3" fmla="*/ 345 h 3714"/>
              <a:gd name="T4" fmla="*/ 2752 w 3074"/>
              <a:gd name="T5" fmla="*/ 72 h 3714"/>
              <a:gd name="T6" fmla="*/ 2681 w 3074"/>
              <a:gd name="T7" fmla="*/ 0 h 3714"/>
              <a:gd name="T8" fmla="*/ 244 w 3074"/>
              <a:gd name="T9" fmla="*/ 0 h 3714"/>
              <a:gd name="T10" fmla="*/ 0 w 3074"/>
              <a:gd name="T11" fmla="*/ 244 h 3714"/>
              <a:gd name="T12" fmla="*/ 0 w 3074"/>
              <a:gd name="T13" fmla="*/ 3469 h 3714"/>
              <a:gd name="T14" fmla="*/ 244 w 3074"/>
              <a:gd name="T15" fmla="*/ 3714 h 3714"/>
              <a:gd name="T16" fmla="*/ 3002 w 3074"/>
              <a:gd name="T17" fmla="*/ 3714 h 3714"/>
              <a:gd name="T18" fmla="*/ 3074 w 3074"/>
              <a:gd name="T19" fmla="*/ 3642 h 3714"/>
              <a:gd name="T20" fmla="*/ 3074 w 3074"/>
              <a:gd name="T21" fmla="*/ 417 h 3714"/>
              <a:gd name="T22" fmla="*/ 3002 w 3074"/>
              <a:gd name="T23" fmla="*/ 345 h 3714"/>
              <a:gd name="T24" fmla="*/ 244 w 3074"/>
              <a:gd name="T25" fmla="*/ 143 h 3714"/>
              <a:gd name="T26" fmla="*/ 2609 w 3074"/>
              <a:gd name="T27" fmla="*/ 143 h 3714"/>
              <a:gd name="T28" fmla="*/ 2609 w 3074"/>
              <a:gd name="T29" fmla="*/ 345 h 3714"/>
              <a:gd name="T30" fmla="*/ 2421 w 3074"/>
              <a:gd name="T31" fmla="*/ 345 h 3714"/>
              <a:gd name="T32" fmla="*/ 1704 w 3074"/>
              <a:gd name="T33" fmla="*/ 345 h 3714"/>
              <a:gd name="T34" fmla="*/ 244 w 3074"/>
              <a:gd name="T35" fmla="*/ 345 h 3714"/>
              <a:gd name="T36" fmla="*/ 143 w 3074"/>
              <a:gd name="T37" fmla="*/ 244 h 3714"/>
              <a:gd name="T38" fmla="*/ 244 w 3074"/>
              <a:gd name="T39" fmla="*/ 143 h 3714"/>
              <a:gd name="T40" fmla="*/ 1776 w 3074"/>
              <a:gd name="T41" fmla="*/ 488 h 3714"/>
              <a:gd name="T42" fmla="*/ 2349 w 3074"/>
              <a:gd name="T43" fmla="*/ 488 h 3714"/>
              <a:gd name="T44" fmla="*/ 2349 w 3074"/>
              <a:gd name="T45" fmla="*/ 1670 h 3714"/>
              <a:gd name="T46" fmla="*/ 2103 w 3074"/>
              <a:gd name="T47" fmla="*/ 1504 h 3714"/>
              <a:gd name="T48" fmla="*/ 2063 w 3074"/>
              <a:gd name="T49" fmla="*/ 1492 h 3714"/>
              <a:gd name="T50" fmla="*/ 2022 w 3074"/>
              <a:gd name="T51" fmla="*/ 1504 h 3714"/>
              <a:gd name="T52" fmla="*/ 1776 w 3074"/>
              <a:gd name="T53" fmla="*/ 1670 h 3714"/>
              <a:gd name="T54" fmla="*/ 1776 w 3074"/>
              <a:gd name="T55" fmla="*/ 488 h 3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4" h="3714">
                <a:moveTo>
                  <a:pt x="3002" y="345"/>
                </a:moveTo>
                <a:lnTo>
                  <a:pt x="2752" y="345"/>
                </a:lnTo>
                <a:lnTo>
                  <a:pt x="2752" y="72"/>
                </a:lnTo>
                <a:cubicBezTo>
                  <a:pt x="2752" y="32"/>
                  <a:pt x="2720" y="0"/>
                  <a:pt x="2681" y="0"/>
                </a:cubicBezTo>
                <a:lnTo>
                  <a:pt x="244" y="0"/>
                </a:lnTo>
                <a:cubicBezTo>
                  <a:pt x="109" y="0"/>
                  <a:pt x="0" y="110"/>
                  <a:pt x="0" y="244"/>
                </a:cubicBezTo>
                <a:lnTo>
                  <a:pt x="0" y="3469"/>
                </a:lnTo>
                <a:cubicBezTo>
                  <a:pt x="0" y="3604"/>
                  <a:pt x="109" y="3714"/>
                  <a:pt x="244" y="3714"/>
                </a:cubicBezTo>
                <a:lnTo>
                  <a:pt x="3002" y="3714"/>
                </a:lnTo>
                <a:cubicBezTo>
                  <a:pt x="3042" y="3714"/>
                  <a:pt x="3074" y="3681"/>
                  <a:pt x="3074" y="3642"/>
                </a:cubicBezTo>
                <a:lnTo>
                  <a:pt x="3074" y="417"/>
                </a:lnTo>
                <a:cubicBezTo>
                  <a:pt x="3074" y="377"/>
                  <a:pt x="3042" y="345"/>
                  <a:pt x="3002" y="345"/>
                </a:cubicBezTo>
                <a:close/>
                <a:moveTo>
                  <a:pt x="244" y="143"/>
                </a:moveTo>
                <a:lnTo>
                  <a:pt x="2609" y="143"/>
                </a:lnTo>
                <a:lnTo>
                  <a:pt x="2609" y="345"/>
                </a:lnTo>
                <a:lnTo>
                  <a:pt x="2421" y="345"/>
                </a:lnTo>
                <a:lnTo>
                  <a:pt x="1704" y="345"/>
                </a:lnTo>
                <a:lnTo>
                  <a:pt x="244" y="345"/>
                </a:lnTo>
                <a:cubicBezTo>
                  <a:pt x="188" y="345"/>
                  <a:pt x="143" y="300"/>
                  <a:pt x="143" y="244"/>
                </a:cubicBezTo>
                <a:cubicBezTo>
                  <a:pt x="143" y="189"/>
                  <a:pt x="188" y="143"/>
                  <a:pt x="244" y="143"/>
                </a:cubicBezTo>
                <a:close/>
                <a:moveTo>
                  <a:pt x="1776" y="488"/>
                </a:moveTo>
                <a:lnTo>
                  <a:pt x="2349" y="488"/>
                </a:lnTo>
                <a:lnTo>
                  <a:pt x="2349" y="1670"/>
                </a:lnTo>
                <a:lnTo>
                  <a:pt x="2103" y="1504"/>
                </a:lnTo>
                <a:cubicBezTo>
                  <a:pt x="2091" y="1496"/>
                  <a:pt x="2077" y="1492"/>
                  <a:pt x="2063" y="1492"/>
                </a:cubicBezTo>
                <a:cubicBezTo>
                  <a:pt x="2048" y="1492"/>
                  <a:pt x="2035" y="1496"/>
                  <a:pt x="2022" y="1504"/>
                </a:cubicBezTo>
                <a:lnTo>
                  <a:pt x="1776" y="1670"/>
                </a:lnTo>
                <a:lnTo>
                  <a:pt x="1776" y="488"/>
                </a:lnTo>
                <a:close/>
              </a:path>
            </a:pathLst>
          </a:custGeom>
          <a:solidFill>
            <a:srgbClr val="4886C4"/>
          </a:solidFill>
          <a:ln>
            <a:noFill/>
          </a:ln>
        </p:spPr>
        <p:txBody>
          <a:bodyPr/>
          <a:lstStyle/>
          <a:p>
            <a:endParaRPr lang="zh-CN" altLang="en-US"/>
          </a:p>
        </p:txBody>
      </p:sp>
      <p:cxnSp>
        <p:nvCxnSpPr>
          <p:cNvPr id="34" name="直接连接符 33"/>
          <p:cNvCxnSpPr/>
          <p:nvPr/>
        </p:nvCxnSpPr>
        <p:spPr>
          <a:xfrm>
            <a:off x="4743357" y="4106113"/>
            <a:ext cx="2705287" cy="0"/>
          </a:xfrm>
          <a:prstGeom prst="line">
            <a:avLst/>
          </a:prstGeom>
          <a:ln w="31750" cap="flat">
            <a:gradFill flip="none" rotWithShape="1">
              <a:gsLst>
                <a:gs pos="0">
                  <a:schemeClr val="tx1">
                    <a:lumMod val="85000"/>
                    <a:lumOff val="15000"/>
                    <a:alpha val="0"/>
                  </a:schemeClr>
                </a:gs>
                <a:gs pos="50000">
                  <a:schemeClr val="tx1">
                    <a:lumMod val="85000"/>
                    <a:lumOff val="1500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665055"/>
      </p:ext>
    </p:extLst>
  </p:cSld>
  <p:clrMapOvr>
    <a:masterClrMapping/>
  </p:clrMapOvr>
  <p:transition spd="slow" advTm="3000">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EC4810-1C97-477F-88A1-5B73E2D3262C}"/>
              </a:ext>
            </a:extLst>
          </p:cNvPr>
          <p:cNvPicPr>
            <a:picLocks noChangeAspect="1"/>
          </p:cNvPicPr>
          <p:nvPr/>
        </p:nvPicPr>
        <p:blipFill>
          <a:blip r:embed="rId3"/>
          <a:stretch>
            <a:fillRect/>
          </a:stretch>
        </p:blipFill>
        <p:spPr>
          <a:xfrm>
            <a:off x="2566991" y="697367"/>
            <a:ext cx="5681455" cy="5162561"/>
          </a:xfrm>
          <a:prstGeom prst="rect">
            <a:avLst/>
          </a:prstGeom>
        </p:spPr>
      </p:pic>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42990" y="235702"/>
            <a:ext cx="2801257" cy="461665"/>
          </a:xfrm>
          <a:prstGeom prst="rect">
            <a:avLst/>
          </a:prstGeom>
          <a:noFill/>
        </p:spPr>
        <p:txBody>
          <a:bodyPr wrap="square" rtlCol="0">
            <a:spAutoFit/>
          </a:bodyPr>
          <a:lstStyle/>
          <a:p>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01 |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功能设计</a:t>
            </a:r>
          </a:p>
        </p:txBody>
      </p:sp>
      <p:sp>
        <p:nvSpPr>
          <p:cNvPr id="15" name="文本框 20"/>
          <p:cNvSpPr txBox="1"/>
          <p:nvPr/>
        </p:nvSpPr>
        <p:spPr>
          <a:xfrm flipH="1">
            <a:off x="8248446" y="1279012"/>
            <a:ext cx="1821136" cy="430374"/>
          </a:xfrm>
          <a:prstGeom prst="rect">
            <a:avLst/>
          </a:prstGeom>
          <a:noFill/>
          <a:ln w="9525">
            <a:noFill/>
            <a:miter/>
          </a:ln>
          <a:effectLst>
            <a:outerShdw sx="999" sy="999" algn="ctr" rotWithShape="0">
              <a:srgbClr val="000000"/>
            </a:outerShdw>
          </a:effectLst>
        </p:spPr>
        <p:txBody>
          <a:bodyPr wrap="square" anchor="t">
            <a:spAutoFit/>
          </a:bodyPr>
          <a:lstStyle/>
          <a:p>
            <a:pPr lvl="0" algn="l" fontAlgn="auto">
              <a:lnSpc>
                <a:spcPct val="120000"/>
              </a:lnSpc>
            </a:pPr>
            <a:r>
              <a:rPr lang="zh-CN" altLang="en-US" sz="2000" b="1" dirty="0">
                <a:solidFill>
                  <a:srgbClr val="4886C4"/>
                </a:solidFill>
                <a:latin typeface="微软雅黑" panose="020B0503020204020204" pitchFamily="34" charset="-122"/>
                <a:ea typeface="微软雅黑" panose="020B0503020204020204" pitchFamily="34" charset="-122"/>
                <a:sym typeface="Arial" panose="020B0604020202020204" pitchFamily="34" charset="0"/>
              </a:rPr>
              <a:t>功能二 </a:t>
            </a:r>
          </a:p>
        </p:txBody>
      </p:sp>
      <p:sp>
        <p:nvSpPr>
          <p:cNvPr id="16" name="文本框 22"/>
          <p:cNvSpPr txBox="1"/>
          <p:nvPr/>
        </p:nvSpPr>
        <p:spPr>
          <a:xfrm flipH="1">
            <a:off x="367139" y="1748206"/>
            <a:ext cx="3510558" cy="846001"/>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用户端可以创建项目，并选择是否创建组队需求，创建了组队需求的项目在发布后为招募状态。</a:t>
            </a:r>
          </a:p>
        </p:txBody>
      </p:sp>
      <p:sp>
        <p:nvSpPr>
          <p:cNvPr id="18" name="文本框 20"/>
          <p:cNvSpPr txBox="1"/>
          <p:nvPr/>
        </p:nvSpPr>
        <p:spPr>
          <a:xfrm flipH="1">
            <a:off x="367139" y="1279012"/>
            <a:ext cx="2211070" cy="430530"/>
          </a:xfrm>
          <a:prstGeom prst="rect">
            <a:avLst/>
          </a:prstGeom>
          <a:noFill/>
          <a:ln w="9525">
            <a:noFill/>
            <a:miter/>
          </a:ln>
          <a:effectLst>
            <a:outerShdw sx="999" sy="999" algn="ctr" rotWithShape="0">
              <a:srgbClr val="000000"/>
            </a:outerShdw>
          </a:effectLst>
        </p:spPr>
        <p:txBody>
          <a:bodyPr wrap="square" anchor="t">
            <a:spAutoFit/>
          </a:bodyPr>
          <a:lstStyle/>
          <a:p>
            <a:pPr lvl="0" algn="l" fontAlgn="auto">
              <a:lnSpc>
                <a:spcPct val="120000"/>
              </a:lnSpc>
            </a:pPr>
            <a:r>
              <a:rPr lang="zh-CN" altLang="en-US" sz="2000" b="1" dirty="0">
                <a:solidFill>
                  <a:srgbClr val="D19671"/>
                </a:solidFill>
                <a:latin typeface="微软雅黑" panose="020B0503020204020204" pitchFamily="34" charset="-122"/>
                <a:ea typeface="微软雅黑" panose="020B0503020204020204" pitchFamily="34" charset="-122"/>
                <a:sym typeface="Arial" panose="020B0604020202020204" pitchFamily="34" charset="0"/>
              </a:rPr>
              <a:t>功能一 </a:t>
            </a:r>
          </a:p>
        </p:txBody>
      </p:sp>
      <p:sp>
        <p:nvSpPr>
          <p:cNvPr id="19" name="文本框 22"/>
          <p:cNvSpPr txBox="1"/>
          <p:nvPr/>
        </p:nvSpPr>
        <p:spPr>
          <a:xfrm flipH="1">
            <a:off x="8248446" y="1715749"/>
            <a:ext cx="3510558" cy="1104533"/>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用户端可在本子系统中查看全平台经过审核已发布的项目，并选择是否申请组队，加入平台的项目。</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endParaRPr>
          </a:p>
          <a:p>
            <a:pPr lvl="0" fontAlgn="auto">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管理员端可查看全平台已创建的项目。</a:t>
            </a:r>
          </a:p>
        </p:txBody>
      </p:sp>
      <p:sp>
        <p:nvSpPr>
          <p:cNvPr id="21" name="文本框 20"/>
          <p:cNvSpPr txBox="1"/>
          <p:nvPr/>
        </p:nvSpPr>
        <p:spPr>
          <a:xfrm flipH="1">
            <a:off x="333688" y="3802346"/>
            <a:ext cx="1825312" cy="430374"/>
          </a:xfrm>
          <a:prstGeom prst="rect">
            <a:avLst/>
          </a:prstGeom>
          <a:noFill/>
          <a:ln w="9525">
            <a:noFill/>
            <a:miter/>
          </a:ln>
          <a:effectLst>
            <a:outerShdw sx="999" sy="999" algn="ctr" rotWithShape="0">
              <a:srgbClr val="000000"/>
            </a:outerShdw>
          </a:effectLst>
        </p:spPr>
        <p:txBody>
          <a:bodyPr wrap="square" anchor="t">
            <a:spAutoFit/>
          </a:bodyPr>
          <a:lstStyle/>
          <a:p>
            <a:pPr lvl="0" algn="l" fontAlgn="auto">
              <a:lnSpc>
                <a:spcPct val="120000"/>
              </a:lnSpc>
            </a:pPr>
            <a:r>
              <a:rPr lang="zh-CN" altLang="en-US" sz="2000" b="1" dirty="0">
                <a:solidFill>
                  <a:srgbClr val="4886C4"/>
                </a:solidFill>
                <a:latin typeface="微软雅黑" panose="020B0503020204020204" pitchFamily="34" charset="-122"/>
                <a:ea typeface="微软雅黑" panose="020B0503020204020204" pitchFamily="34" charset="-122"/>
                <a:sym typeface="Arial" panose="020B0604020202020204" pitchFamily="34" charset="0"/>
              </a:rPr>
              <a:t>功能三</a:t>
            </a:r>
          </a:p>
        </p:txBody>
      </p:sp>
      <p:sp>
        <p:nvSpPr>
          <p:cNvPr id="22" name="文本框 22"/>
          <p:cNvSpPr txBox="1"/>
          <p:nvPr/>
        </p:nvSpPr>
        <p:spPr>
          <a:xfrm flipH="1">
            <a:off x="333689" y="4237321"/>
            <a:ext cx="3450911" cy="846001"/>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用户端可在本子系统中管理自己创建的或参加的项目，并选择编辑或删除自己的项目。</a:t>
            </a:r>
          </a:p>
        </p:txBody>
      </p:sp>
      <p:sp>
        <p:nvSpPr>
          <p:cNvPr id="8" name="文本框 20">
            <a:extLst>
              <a:ext uri="{FF2B5EF4-FFF2-40B4-BE49-F238E27FC236}">
                <a16:creationId xmlns:a16="http://schemas.microsoft.com/office/drawing/2014/main" id="{936952C5-85CA-4871-AAAF-42C0F0E2955E}"/>
              </a:ext>
            </a:extLst>
          </p:cNvPr>
          <p:cNvSpPr txBox="1"/>
          <p:nvPr/>
        </p:nvSpPr>
        <p:spPr>
          <a:xfrm flipH="1">
            <a:off x="8270678" y="3802190"/>
            <a:ext cx="2211070" cy="430530"/>
          </a:xfrm>
          <a:prstGeom prst="rect">
            <a:avLst/>
          </a:prstGeom>
          <a:noFill/>
          <a:ln w="9525">
            <a:noFill/>
            <a:miter/>
          </a:ln>
          <a:effectLst>
            <a:outerShdw sx="999" sy="999" algn="ctr" rotWithShape="0">
              <a:srgbClr val="000000"/>
            </a:outerShdw>
          </a:effectLst>
        </p:spPr>
        <p:txBody>
          <a:bodyPr wrap="square" anchor="t">
            <a:spAutoFit/>
          </a:bodyPr>
          <a:lstStyle/>
          <a:p>
            <a:pPr lvl="0" algn="l" fontAlgn="auto">
              <a:lnSpc>
                <a:spcPct val="120000"/>
              </a:lnSpc>
            </a:pPr>
            <a:r>
              <a:rPr lang="zh-CN" altLang="en-US" sz="2000" b="1" dirty="0">
                <a:solidFill>
                  <a:srgbClr val="D19671"/>
                </a:solidFill>
                <a:latin typeface="微软雅黑" panose="020B0503020204020204" pitchFamily="34" charset="-122"/>
                <a:ea typeface="微软雅黑" panose="020B0503020204020204" pitchFamily="34" charset="-122"/>
                <a:sym typeface="Arial" panose="020B0604020202020204" pitchFamily="34" charset="0"/>
              </a:rPr>
              <a:t>功能四 </a:t>
            </a:r>
          </a:p>
        </p:txBody>
      </p:sp>
      <p:sp>
        <p:nvSpPr>
          <p:cNvPr id="9" name="文本框 22">
            <a:extLst>
              <a:ext uri="{FF2B5EF4-FFF2-40B4-BE49-F238E27FC236}">
                <a16:creationId xmlns:a16="http://schemas.microsoft.com/office/drawing/2014/main" id="{AC2DDD5C-29E1-4D0D-B5E9-52F702AF109F}"/>
              </a:ext>
            </a:extLst>
          </p:cNvPr>
          <p:cNvSpPr txBox="1"/>
          <p:nvPr/>
        </p:nvSpPr>
        <p:spPr>
          <a:xfrm flipH="1">
            <a:off x="8270678" y="4237165"/>
            <a:ext cx="3510558" cy="846001"/>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管理员端审核已创建的项目，选择通过或不通过，已审核的项目可以选择推送至主页。</a:t>
            </a:r>
          </a:p>
        </p:txBody>
      </p:sp>
    </p:spTree>
  </p:cSld>
  <p:clrMapOvr>
    <a:masterClrMapping/>
  </p:clrMapOvr>
  <p:transition spd="slow" advTm="3000">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9671"/>
        </a:solidFill>
        <a:effectLst/>
      </p:bgPr>
    </p:bg>
    <p:spTree>
      <p:nvGrpSpPr>
        <p:cNvPr id="1" name=""/>
        <p:cNvGrpSpPr/>
        <p:nvPr/>
      </p:nvGrpSpPr>
      <p:grpSpPr>
        <a:xfrm>
          <a:off x="0" y="0"/>
          <a:ext cx="0" cy="0"/>
          <a:chOff x="0" y="0"/>
          <a:chExt cx="0" cy="0"/>
        </a:xfrm>
      </p:grpSpPr>
      <p:sp>
        <p:nvSpPr>
          <p:cNvPr id="6" name="矩形 5"/>
          <p:cNvSpPr/>
          <p:nvPr/>
        </p:nvSpPr>
        <p:spPr>
          <a:xfrm>
            <a:off x="631031" y="964406"/>
            <a:ext cx="10929937" cy="49291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4187391" y="1147865"/>
            <a:ext cx="3817219" cy="769441"/>
          </a:xfrm>
          <a:prstGeom prst="rect">
            <a:avLst/>
          </a:prstGeom>
          <a:noFill/>
        </p:spPr>
        <p:txBody>
          <a:bodyPr wrap="square" rtlCol="0">
            <a:spAutoFit/>
          </a:bodyPr>
          <a:lstStyle/>
          <a:p>
            <a:pPr algn="ctr"/>
            <a:r>
              <a:rPr lang="en-US" altLang="zh-CN" sz="4400">
                <a:solidFill>
                  <a:srgbClr val="4886C4"/>
                </a:solidFill>
                <a:latin typeface="Impact" panose="020B0806030902050204" pitchFamily="34" charset="0"/>
              </a:rPr>
              <a:t>-CONTENTS-</a:t>
            </a:r>
            <a:endParaRPr lang="zh-CN" altLang="en-US" sz="4400" dirty="0">
              <a:solidFill>
                <a:srgbClr val="4886C4"/>
              </a:solidFill>
              <a:latin typeface="Impact" panose="020B0806030902050204" pitchFamily="34" charset="0"/>
            </a:endParaRPr>
          </a:p>
        </p:txBody>
      </p:sp>
      <p:sp>
        <p:nvSpPr>
          <p:cNvPr id="15" name="文本框 14"/>
          <p:cNvSpPr txBox="1"/>
          <p:nvPr/>
        </p:nvSpPr>
        <p:spPr>
          <a:xfrm>
            <a:off x="1738885" y="4458758"/>
            <a:ext cx="2432757" cy="461665"/>
          </a:xfrm>
          <a:prstGeom prst="rect">
            <a:avLst/>
          </a:prstGeom>
          <a:noFill/>
        </p:spPr>
        <p:txBody>
          <a:bodyPr wrap="square" rtlCol="0">
            <a:spAutoFit/>
          </a:bodyPr>
          <a:lstStyle/>
          <a:p>
            <a:pPr algn="ct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系统整体简介</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766214" y="4458758"/>
            <a:ext cx="2699415" cy="461665"/>
          </a:xfrm>
          <a:prstGeom prst="rect">
            <a:avLst/>
          </a:prstGeom>
          <a:noFill/>
        </p:spPr>
        <p:txBody>
          <a:bodyPr wrap="square" rtlCol="0">
            <a:spAutoFit/>
          </a:bodyPr>
          <a:lstStyle/>
          <a:p>
            <a:pPr algn="ct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系统设计与分析</a:t>
            </a:r>
          </a:p>
        </p:txBody>
      </p:sp>
      <p:sp>
        <p:nvSpPr>
          <p:cNvPr id="20" name="文本框 19"/>
          <p:cNvSpPr txBox="1"/>
          <p:nvPr/>
        </p:nvSpPr>
        <p:spPr>
          <a:xfrm>
            <a:off x="8004610" y="4458758"/>
            <a:ext cx="2699415" cy="461665"/>
          </a:xfrm>
          <a:prstGeom prst="rect">
            <a:avLst/>
          </a:prstGeom>
          <a:noFill/>
        </p:spPr>
        <p:txBody>
          <a:bodyPr wrap="square" rtlCol="0">
            <a:spAutoFit/>
          </a:bodyPr>
          <a:lstStyle/>
          <a:p>
            <a:pPr algn="ct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团队协作与分工</a:t>
            </a:r>
          </a:p>
        </p:txBody>
      </p:sp>
      <p:sp>
        <p:nvSpPr>
          <p:cNvPr id="21" name="椭圆 20"/>
          <p:cNvSpPr/>
          <p:nvPr/>
        </p:nvSpPr>
        <p:spPr>
          <a:xfrm>
            <a:off x="2280153" y="2915901"/>
            <a:ext cx="1350218" cy="1350218"/>
          </a:xfrm>
          <a:prstGeom prst="ellipse">
            <a:avLst/>
          </a:prstGeom>
          <a:solidFill>
            <a:srgbClr val="4886C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886C4"/>
              </a:solidFill>
            </a:endParaRPr>
          </a:p>
        </p:txBody>
      </p:sp>
      <p:sp>
        <p:nvSpPr>
          <p:cNvPr id="23" name="椭圆 22"/>
          <p:cNvSpPr/>
          <p:nvPr/>
        </p:nvSpPr>
        <p:spPr>
          <a:xfrm>
            <a:off x="5406935" y="2915901"/>
            <a:ext cx="1350218" cy="1350218"/>
          </a:xfrm>
          <a:prstGeom prst="ellipse">
            <a:avLst/>
          </a:prstGeom>
          <a:solidFill>
            <a:srgbClr val="D1967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5F5F"/>
              </a:solidFill>
            </a:endParaRPr>
          </a:p>
        </p:txBody>
      </p:sp>
      <p:sp>
        <p:nvSpPr>
          <p:cNvPr id="25" name="椭圆 24"/>
          <p:cNvSpPr/>
          <p:nvPr/>
        </p:nvSpPr>
        <p:spPr>
          <a:xfrm>
            <a:off x="8601472" y="2915901"/>
            <a:ext cx="1350218" cy="1350218"/>
          </a:xfrm>
          <a:prstGeom prst="ellipse">
            <a:avLst/>
          </a:prstGeom>
          <a:solidFill>
            <a:srgbClr val="4886C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86C4"/>
              </a:solidFill>
            </a:endParaRPr>
          </a:p>
        </p:txBody>
      </p:sp>
      <p:cxnSp>
        <p:nvCxnSpPr>
          <p:cNvPr id="30" name="直接连接符 29"/>
          <p:cNvCxnSpPr/>
          <p:nvPr/>
        </p:nvCxnSpPr>
        <p:spPr>
          <a:xfrm>
            <a:off x="5354345" y="1945882"/>
            <a:ext cx="1350218" cy="0"/>
          </a:xfrm>
          <a:prstGeom prst="line">
            <a:avLst/>
          </a:prstGeom>
          <a:ln w="63500">
            <a:solidFill>
              <a:srgbClr val="D19671"/>
            </a:solidFill>
          </a:ln>
        </p:spPr>
        <p:style>
          <a:lnRef idx="1">
            <a:schemeClr val="accent1"/>
          </a:lnRef>
          <a:fillRef idx="0">
            <a:schemeClr val="accent1"/>
          </a:fillRef>
          <a:effectRef idx="0">
            <a:schemeClr val="accent1"/>
          </a:effectRef>
          <a:fontRef idx="minor">
            <a:schemeClr val="tx1"/>
          </a:fontRef>
        </p:style>
      </p:cxnSp>
      <p:sp>
        <p:nvSpPr>
          <p:cNvPr id="31" name="stack-of-books-and-a-magnifier_67996"/>
          <p:cNvSpPr>
            <a:spLocks noChangeAspect="1"/>
          </p:cNvSpPr>
          <p:nvPr/>
        </p:nvSpPr>
        <p:spPr bwMode="auto">
          <a:xfrm>
            <a:off x="2622362" y="3182234"/>
            <a:ext cx="678752" cy="818849"/>
          </a:xfrm>
          <a:custGeom>
            <a:avLst/>
            <a:gdLst>
              <a:gd name="T0" fmla="*/ 3002 w 3074"/>
              <a:gd name="T1" fmla="*/ 345 h 3714"/>
              <a:gd name="T2" fmla="*/ 2752 w 3074"/>
              <a:gd name="T3" fmla="*/ 345 h 3714"/>
              <a:gd name="T4" fmla="*/ 2752 w 3074"/>
              <a:gd name="T5" fmla="*/ 72 h 3714"/>
              <a:gd name="T6" fmla="*/ 2681 w 3074"/>
              <a:gd name="T7" fmla="*/ 0 h 3714"/>
              <a:gd name="T8" fmla="*/ 244 w 3074"/>
              <a:gd name="T9" fmla="*/ 0 h 3714"/>
              <a:gd name="T10" fmla="*/ 0 w 3074"/>
              <a:gd name="T11" fmla="*/ 244 h 3714"/>
              <a:gd name="T12" fmla="*/ 0 w 3074"/>
              <a:gd name="T13" fmla="*/ 3469 h 3714"/>
              <a:gd name="T14" fmla="*/ 244 w 3074"/>
              <a:gd name="T15" fmla="*/ 3714 h 3714"/>
              <a:gd name="T16" fmla="*/ 3002 w 3074"/>
              <a:gd name="T17" fmla="*/ 3714 h 3714"/>
              <a:gd name="T18" fmla="*/ 3074 w 3074"/>
              <a:gd name="T19" fmla="*/ 3642 h 3714"/>
              <a:gd name="T20" fmla="*/ 3074 w 3074"/>
              <a:gd name="T21" fmla="*/ 417 h 3714"/>
              <a:gd name="T22" fmla="*/ 3002 w 3074"/>
              <a:gd name="T23" fmla="*/ 345 h 3714"/>
              <a:gd name="T24" fmla="*/ 244 w 3074"/>
              <a:gd name="T25" fmla="*/ 143 h 3714"/>
              <a:gd name="T26" fmla="*/ 2609 w 3074"/>
              <a:gd name="T27" fmla="*/ 143 h 3714"/>
              <a:gd name="T28" fmla="*/ 2609 w 3074"/>
              <a:gd name="T29" fmla="*/ 345 h 3714"/>
              <a:gd name="T30" fmla="*/ 2421 w 3074"/>
              <a:gd name="T31" fmla="*/ 345 h 3714"/>
              <a:gd name="T32" fmla="*/ 1704 w 3074"/>
              <a:gd name="T33" fmla="*/ 345 h 3714"/>
              <a:gd name="T34" fmla="*/ 244 w 3074"/>
              <a:gd name="T35" fmla="*/ 345 h 3714"/>
              <a:gd name="T36" fmla="*/ 143 w 3074"/>
              <a:gd name="T37" fmla="*/ 244 h 3714"/>
              <a:gd name="T38" fmla="*/ 244 w 3074"/>
              <a:gd name="T39" fmla="*/ 143 h 3714"/>
              <a:gd name="T40" fmla="*/ 1776 w 3074"/>
              <a:gd name="T41" fmla="*/ 488 h 3714"/>
              <a:gd name="T42" fmla="*/ 2349 w 3074"/>
              <a:gd name="T43" fmla="*/ 488 h 3714"/>
              <a:gd name="T44" fmla="*/ 2349 w 3074"/>
              <a:gd name="T45" fmla="*/ 1670 h 3714"/>
              <a:gd name="T46" fmla="*/ 2103 w 3074"/>
              <a:gd name="T47" fmla="*/ 1504 h 3714"/>
              <a:gd name="T48" fmla="*/ 2063 w 3074"/>
              <a:gd name="T49" fmla="*/ 1492 h 3714"/>
              <a:gd name="T50" fmla="*/ 2022 w 3074"/>
              <a:gd name="T51" fmla="*/ 1504 h 3714"/>
              <a:gd name="T52" fmla="*/ 1776 w 3074"/>
              <a:gd name="T53" fmla="*/ 1670 h 3714"/>
              <a:gd name="T54" fmla="*/ 1776 w 3074"/>
              <a:gd name="T55" fmla="*/ 488 h 3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4" h="3714">
                <a:moveTo>
                  <a:pt x="3002" y="345"/>
                </a:moveTo>
                <a:lnTo>
                  <a:pt x="2752" y="345"/>
                </a:lnTo>
                <a:lnTo>
                  <a:pt x="2752" y="72"/>
                </a:lnTo>
                <a:cubicBezTo>
                  <a:pt x="2752" y="32"/>
                  <a:pt x="2720" y="0"/>
                  <a:pt x="2681" y="0"/>
                </a:cubicBezTo>
                <a:lnTo>
                  <a:pt x="244" y="0"/>
                </a:lnTo>
                <a:cubicBezTo>
                  <a:pt x="109" y="0"/>
                  <a:pt x="0" y="110"/>
                  <a:pt x="0" y="244"/>
                </a:cubicBezTo>
                <a:lnTo>
                  <a:pt x="0" y="3469"/>
                </a:lnTo>
                <a:cubicBezTo>
                  <a:pt x="0" y="3604"/>
                  <a:pt x="109" y="3714"/>
                  <a:pt x="244" y="3714"/>
                </a:cubicBezTo>
                <a:lnTo>
                  <a:pt x="3002" y="3714"/>
                </a:lnTo>
                <a:cubicBezTo>
                  <a:pt x="3042" y="3714"/>
                  <a:pt x="3074" y="3681"/>
                  <a:pt x="3074" y="3642"/>
                </a:cubicBezTo>
                <a:lnTo>
                  <a:pt x="3074" y="417"/>
                </a:lnTo>
                <a:cubicBezTo>
                  <a:pt x="3074" y="377"/>
                  <a:pt x="3042" y="345"/>
                  <a:pt x="3002" y="345"/>
                </a:cubicBezTo>
                <a:close/>
                <a:moveTo>
                  <a:pt x="244" y="143"/>
                </a:moveTo>
                <a:lnTo>
                  <a:pt x="2609" y="143"/>
                </a:lnTo>
                <a:lnTo>
                  <a:pt x="2609" y="345"/>
                </a:lnTo>
                <a:lnTo>
                  <a:pt x="2421" y="345"/>
                </a:lnTo>
                <a:lnTo>
                  <a:pt x="1704" y="345"/>
                </a:lnTo>
                <a:lnTo>
                  <a:pt x="244" y="345"/>
                </a:lnTo>
                <a:cubicBezTo>
                  <a:pt x="188" y="345"/>
                  <a:pt x="143" y="300"/>
                  <a:pt x="143" y="244"/>
                </a:cubicBezTo>
                <a:cubicBezTo>
                  <a:pt x="143" y="189"/>
                  <a:pt x="188" y="143"/>
                  <a:pt x="244" y="143"/>
                </a:cubicBezTo>
                <a:close/>
                <a:moveTo>
                  <a:pt x="1776" y="488"/>
                </a:moveTo>
                <a:lnTo>
                  <a:pt x="2349" y="488"/>
                </a:lnTo>
                <a:lnTo>
                  <a:pt x="2349" y="1670"/>
                </a:lnTo>
                <a:lnTo>
                  <a:pt x="2103" y="1504"/>
                </a:lnTo>
                <a:cubicBezTo>
                  <a:pt x="2091" y="1496"/>
                  <a:pt x="2077" y="1492"/>
                  <a:pt x="2063" y="1492"/>
                </a:cubicBezTo>
                <a:cubicBezTo>
                  <a:pt x="2048" y="1492"/>
                  <a:pt x="2035" y="1496"/>
                  <a:pt x="2022" y="1504"/>
                </a:cubicBezTo>
                <a:lnTo>
                  <a:pt x="1776" y="1670"/>
                </a:lnTo>
                <a:lnTo>
                  <a:pt x="1776" y="488"/>
                </a:lnTo>
                <a:close/>
              </a:path>
            </a:pathLst>
          </a:custGeom>
          <a:solidFill>
            <a:schemeClr val="bg1"/>
          </a:solidFill>
          <a:ln>
            <a:noFill/>
          </a:ln>
        </p:spPr>
        <p:txBody>
          <a:bodyPr/>
          <a:lstStyle/>
          <a:p>
            <a:endParaRPr lang="zh-CN" altLang="en-US"/>
          </a:p>
        </p:txBody>
      </p:sp>
      <p:sp>
        <p:nvSpPr>
          <p:cNvPr id="32" name="stack-of-books-and-a-magnifier_67996"/>
          <p:cNvSpPr>
            <a:spLocks noChangeAspect="1"/>
          </p:cNvSpPr>
          <p:nvPr/>
        </p:nvSpPr>
        <p:spPr bwMode="auto">
          <a:xfrm>
            <a:off x="5654929" y="3200835"/>
            <a:ext cx="806668" cy="823247"/>
          </a:xfrm>
          <a:custGeom>
            <a:avLst/>
            <a:gdLst>
              <a:gd name="connsiteX0" fmla="*/ 359573 w 594302"/>
              <a:gd name="connsiteY0" fmla="*/ 276018 h 606516"/>
              <a:gd name="connsiteX1" fmla="*/ 291512 w 594302"/>
              <a:gd name="connsiteY1" fmla="*/ 304169 h 606516"/>
              <a:gd name="connsiteX2" fmla="*/ 291512 w 594302"/>
              <a:gd name="connsiteY2" fmla="*/ 440091 h 606516"/>
              <a:gd name="connsiteX3" fmla="*/ 427633 w 594302"/>
              <a:gd name="connsiteY3" fmla="*/ 440091 h 606516"/>
              <a:gd name="connsiteX4" fmla="*/ 427633 w 594302"/>
              <a:gd name="connsiteY4" fmla="*/ 304169 h 606516"/>
              <a:gd name="connsiteX5" fmla="*/ 359573 w 594302"/>
              <a:gd name="connsiteY5" fmla="*/ 276018 h 606516"/>
              <a:gd name="connsiteX6" fmla="*/ 359573 w 594302"/>
              <a:gd name="connsiteY6" fmla="*/ 238356 h 606516"/>
              <a:gd name="connsiteX7" fmla="*/ 454366 w 594302"/>
              <a:gd name="connsiteY7" fmla="*/ 277476 h 606516"/>
              <a:gd name="connsiteX8" fmla="*/ 476080 w 594302"/>
              <a:gd name="connsiteY8" fmla="*/ 438353 h 606516"/>
              <a:gd name="connsiteX9" fmla="*/ 583932 w 594302"/>
              <a:gd name="connsiteY9" fmla="*/ 546047 h 606516"/>
              <a:gd name="connsiteX10" fmla="*/ 583932 w 594302"/>
              <a:gd name="connsiteY10" fmla="*/ 596161 h 606516"/>
              <a:gd name="connsiteX11" fmla="*/ 533847 w 594302"/>
              <a:gd name="connsiteY11" fmla="*/ 596161 h 606516"/>
              <a:gd name="connsiteX12" fmla="*/ 425892 w 594302"/>
              <a:gd name="connsiteY12" fmla="*/ 488364 h 606516"/>
              <a:gd name="connsiteX13" fmla="*/ 264779 w 594302"/>
              <a:gd name="connsiteY13" fmla="*/ 466785 h 606516"/>
              <a:gd name="connsiteX14" fmla="*/ 264779 w 594302"/>
              <a:gd name="connsiteY14" fmla="*/ 277476 h 606516"/>
              <a:gd name="connsiteX15" fmla="*/ 359573 w 594302"/>
              <a:gd name="connsiteY15" fmla="*/ 238356 h 606516"/>
              <a:gd name="connsiteX16" fmla="*/ 139917 w 594302"/>
              <a:gd name="connsiteY16" fmla="*/ 43060 h 606516"/>
              <a:gd name="connsiteX17" fmla="*/ 114822 w 594302"/>
              <a:gd name="connsiteY17" fmla="*/ 68017 h 606516"/>
              <a:gd name="connsiteX18" fmla="*/ 114822 w 594302"/>
              <a:gd name="connsiteY18" fmla="*/ 145137 h 606516"/>
              <a:gd name="connsiteX19" fmla="*/ 139917 w 594302"/>
              <a:gd name="connsiteY19" fmla="*/ 170094 h 606516"/>
              <a:gd name="connsiteX20" fmla="*/ 461952 w 594302"/>
              <a:gd name="connsiteY20" fmla="*/ 170094 h 606516"/>
              <a:gd name="connsiteX21" fmla="*/ 461952 w 594302"/>
              <a:gd name="connsiteY21" fmla="*/ 128056 h 606516"/>
              <a:gd name="connsiteX22" fmla="*/ 322957 w 594302"/>
              <a:gd name="connsiteY22" fmla="*/ 128056 h 606516"/>
              <a:gd name="connsiteX23" fmla="*/ 301344 w 594302"/>
              <a:gd name="connsiteY23" fmla="*/ 106577 h 606516"/>
              <a:gd name="connsiteX24" fmla="*/ 322957 w 594302"/>
              <a:gd name="connsiteY24" fmla="*/ 85098 h 606516"/>
              <a:gd name="connsiteX25" fmla="*/ 461952 w 594302"/>
              <a:gd name="connsiteY25" fmla="*/ 85098 h 606516"/>
              <a:gd name="connsiteX26" fmla="*/ 461952 w 594302"/>
              <a:gd name="connsiteY26" fmla="*/ 43060 h 606516"/>
              <a:gd name="connsiteX27" fmla="*/ 139917 w 594302"/>
              <a:gd name="connsiteY27" fmla="*/ 0 h 606516"/>
              <a:gd name="connsiteX28" fmla="*/ 511117 w 594302"/>
              <a:gd name="connsiteY28" fmla="*/ 0 h 606516"/>
              <a:gd name="connsiteX29" fmla="*/ 532627 w 594302"/>
              <a:gd name="connsiteY29" fmla="*/ 21479 h 606516"/>
              <a:gd name="connsiteX30" fmla="*/ 511117 w 594302"/>
              <a:gd name="connsiteY30" fmla="*/ 43060 h 606516"/>
              <a:gd name="connsiteX31" fmla="*/ 505074 w 594302"/>
              <a:gd name="connsiteY31" fmla="*/ 43060 h 606516"/>
              <a:gd name="connsiteX32" fmla="*/ 505074 w 594302"/>
              <a:gd name="connsiteY32" fmla="*/ 170094 h 606516"/>
              <a:gd name="connsiteX33" fmla="*/ 511117 w 594302"/>
              <a:gd name="connsiteY33" fmla="*/ 170094 h 606516"/>
              <a:gd name="connsiteX34" fmla="*/ 532627 w 594302"/>
              <a:gd name="connsiteY34" fmla="*/ 191675 h 606516"/>
              <a:gd name="connsiteX35" fmla="*/ 511117 w 594302"/>
              <a:gd name="connsiteY35" fmla="*/ 213155 h 606516"/>
              <a:gd name="connsiteX36" fmla="*/ 456011 w 594302"/>
              <a:gd name="connsiteY36" fmla="*/ 213155 h 606516"/>
              <a:gd name="connsiteX37" fmla="*/ 460825 w 594302"/>
              <a:gd name="connsiteY37" fmla="*/ 238111 h 606516"/>
              <a:gd name="connsiteX38" fmla="*/ 460825 w 594302"/>
              <a:gd name="connsiteY38" fmla="*/ 256829 h 606516"/>
              <a:gd name="connsiteX39" fmla="*/ 416576 w 594302"/>
              <a:gd name="connsiteY39" fmla="*/ 230645 h 606516"/>
              <a:gd name="connsiteX40" fmla="*/ 392710 w 594302"/>
              <a:gd name="connsiteY40" fmla="*/ 213155 h 606516"/>
              <a:gd name="connsiteX41" fmla="*/ 139917 w 594302"/>
              <a:gd name="connsiteY41" fmla="*/ 213155 h 606516"/>
              <a:gd name="connsiteX42" fmla="*/ 70675 w 594302"/>
              <a:gd name="connsiteY42" fmla="*/ 213155 h 606516"/>
              <a:gd name="connsiteX43" fmla="*/ 70675 w 594302"/>
              <a:gd name="connsiteY43" fmla="*/ 255192 h 606516"/>
              <a:gd name="connsiteX44" fmla="*/ 209670 w 594302"/>
              <a:gd name="connsiteY44" fmla="*/ 255192 h 606516"/>
              <a:gd name="connsiteX45" fmla="*/ 231181 w 594302"/>
              <a:gd name="connsiteY45" fmla="*/ 276671 h 606516"/>
              <a:gd name="connsiteX46" fmla="*/ 209670 w 594302"/>
              <a:gd name="connsiteY46" fmla="*/ 298253 h 606516"/>
              <a:gd name="connsiteX47" fmla="*/ 70675 w 594302"/>
              <a:gd name="connsiteY47" fmla="*/ 298253 h 606516"/>
              <a:gd name="connsiteX48" fmla="*/ 70675 w 594302"/>
              <a:gd name="connsiteY48" fmla="*/ 340291 h 606516"/>
              <a:gd name="connsiteX49" fmla="*/ 211207 w 594302"/>
              <a:gd name="connsiteY49" fmla="*/ 340291 h 606516"/>
              <a:gd name="connsiteX50" fmla="*/ 207519 w 594302"/>
              <a:gd name="connsiteY50" fmla="*/ 374146 h 606516"/>
              <a:gd name="connsiteX51" fmla="*/ 207827 w 594302"/>
              <a:gd name="connsiteY51" fmla="*/ 383249 h 606516"/>
              <a:gd name="connsiteX52" fmla="*/ 139917 w 594302"/>
              <a:gd name="connsiteY52" fmla="*/ 383249 h 606516"/>
              <a:gd name="connsiteX53" fmla="*/ 114822 w 594302"/>
              <a:gd name="connsiteY53" fmla="*/ 408308 h 606516"/>
              <a:gd name="connsiteX54" fmla="*/ 114822 w 594302"/>
              <a:gd name="connsiteY54" fmla="*/ 485428 h 606516"/>
              <a:gd name="connsiteX55" fmla="*/ 139917 w 594302"/>
              <a:gd name="connsiteY55" fmla="*/ 510385 h 606516"/>
              <a:gd name="connsiteX56" fmla="*/ 290180 w 594302"/>
              <a:gd name="connsiteY56" fmla="*/ 510385 h 606516"/>
              <a:gd name="connsiteX57" fmla="*/ 361367 w 594302"/>
              <a:gd name="connsiteY57" fmla="*/ 527670 h 606516"/>
              <a:gd name="connsiteX58" fmla="*/ 413093 w 594302"/>
              <a:gd name="connsiteY58" fmla="*/ 518772 h 606516"/>
              <a:gd name="connsiteX59" fmla="*/ 447817 w 594302"/>
              <a:gd name="connsiteY59" fmla="*/ 553445 h 606516"/>
              <a:gd name="connsiteX60" fmla="*/ 139917 w 594302"/>
              <a:gd name="connsiteY60" fmla="*/ 553445 h 606516"/>
              <a:gd name="connsiteX61" fmla="*/ 71802 w 594302"/>
              <a:gd name="connsiteY61" fmla="*/ 485428 h 606516"/>
              <a:gd name="connsiteX62" fmla="*/ 71802 w 594302"/>
              <a:gd name="connsiteY62" fmla="*/ 408205 h 606516"/>
              <a:gd name="connsiteX63" fmla="*/ 76514 w 594302"/>
              <a:gd name="connsiteY63" fmla="*/ 383249 h 606516"/>
              <a:gd name="connsiteX64" fmla="*/ 21510 w 594302"/>
              <a:gd name="connsiteY64" fmla="*/ 383249 h 606516"/>
              <a:gd name="connsiteX65" fmla="*/ 0 w 594302"/>
              <a:gd name="connsiteY65" fmla="*/ 361770 h 606516"/>
              <a:gd name="connsiteX66" fmla="*/ 21510 w 594302"/>
              <a:gd name="connsiteY66" fmla="*/ 340291 h 606516"/>
              <a:gd name="connsiteX67" fmla="*/ 27553 w 594302"/>
              <a:gd name="connsiteY67" fmla="*/ 340291 h 606516"/>
              <a:gd name="connsiteX68" fmla="*/ 27553 w 594302"/>
              <a:gd name="connsiteY68" fmla="*/ 213155 h 606516"/>
              <a:gd name="connsiteX69" fmla="*/ 21510 w 594302"/>
              <a:gd name="connsiteY69" fmla="*/ 213155 h 606516"/>
              <a:gd name="connsiteX70" fmla="*/ 0 w 594302"/>
              <a:gd name="connsiteY70" fmla="*/ 191675 h 606516"/>
              <a:gd name="connsiteX71" fmla="*/ 21510 w 594302"/>
              <a:gd name="connsiteY71" fmla="*/ 170094 h 606516"/>
              <a:gd name="connsiteX72" fmla="*/ 76514 w 594302"/>
              <a:gd name="connsiteY72" fmla="*/ 170094 h 606516"/>
              <a:gd name="connsiteX73" fmla="*/ 71802 w 594302"/>
              <a:gd name="connsiteY73" fmla="*/ 145137 h 606516"/>
              <a:gd name="connsiteX74" fmla="*/ 71802 w 594302"/>
              <a:gd name="connsiteY74" fmla="*/ 68017 h 606516"/>
              <a:gd name="connsiteX75" fmla="*/ 139917 w 594302"/>
              <a:gd name="connsiteY75" fmla="*/ 0 h 60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94302" h="606516">
                <a:moveTo>
                  <a:pt x="359573" y="276018"/>
                </a:moveTo>
                <a:cubicBezTo>
                  <a:pt x="334914" y="276018"/>
                  <a:pt x="310256" y="285402"/>
                  <a:pt x="291512" y="304169"/>
                </a:cubicBezTo>
                <a:cubicBezTo>
                  <a:pt x="253922" y="341601"/>
                  <a:pt x="253922" y="402659"/>
                  <a:pt x="291512" y="440091"/>
                </a:cubicBezTo>
                <a:cubicBezTo>
                  <a:pt x="328999" y="477523"/>
                  <a:pt x="390146" y="477523"/>
                  <a:pt x="427633" y="440091"/>
                </a:cubicBezTo>
                <a:cubicBezTo>
                  <a:pt x="465223" y="402659"/>
                  <a:pt x="465223" y="341601"/>
                  <a:pt x="427633" y="304169"/>
                </a:cubicBezTo>
                <a:cubicBezTo>
                  <a:pt x="408890" y="285402"/>
                  <a:pt x="384231" y="276018"/>
                  <a:pt x="359573" y="276018"/>
                </a:cubicBezTo>
                <a:close/>
                <a:moveTo>
                  <a:pt x="359573" y="238356"/>
                </a:moveTo>
                <a:cubicBezTo>
                  <a:pt x="393910" y="238356"/>
                  <a:pt x="428248" y="251396"/>
                  <a:pt x="454366" y="277476"/>
                </a:cubicBezTo>
                <a:cubicBezTo>
                  <a:pt x="497896" y="321044"/>
                  <a:pt x="505168" y="387216"/>
                  <a:pt x="476080" y="438353"/>
                </a:cubicBezTo>
                <a:lnTo>
                  <a:pt x="583932" y="546047"/>
                </a:lnTo>
                <a:cubicBezTo>
                  <a:pt x="597759" y="559956"/>
                  <a:pt x="597759" y="582354"/>
                  <a:pt x="583932" y="596161"/>
                </a:cubicBezTo>
                <a:cubicBezTo>
                  <a:pt x="570105" y="609968"/>
                  <a:pt x="547674" y="609968"/>
                  <a:pt x="533847" y="596161"/>
                </a:cubicBezTo>
                <a:lnTo>
                  <a:pt x="425892" y="488364"/>
                </a:lnTo>
                <a:cubicBezTo>
                  <a:pt x="374783" y="517513"/>
                  <a:pt x="308412" y="510251"/>
                  <a:pt x="264779" y="466785"/>
                </a:cubicBezTo>
                <a:cubicBezTo>
                  <a:pt x="212543" y="414523"/>
                  <a:pt x="212543" y="329635"/>
                  <a:pt x="264779" y="277476"/>
                </a:cubicBezTo>
                <a:cubicBezTo>
                  <a:pt x="290898" y="251396"/>
                  <a:pt x="325235" y="238356"/>
                  <a:pt x="359573" y="238356"/>
                </a:cubicBezTo>
                <a:close/>
                <a:moveTo>
                  <a:pt x="139917" y="43060"/>
                </a:moveTo>
                <a:cubicBezTo>
                  <a:pt x="126089" y="43060"/>
                  <a:pt x="114822" y="54209"/>
                  <a:pt x="114822" y="68017"/>
                </a:cubicBezTo>
                <a:lnTo>
                  <a:pt x="114822" y="145137"/>
                </a:lnTo>
                <a:cubicBezTo>
                  <a:pt x="114822" y="158945"/>
                  <a:pt x="126089" y="170094"/>
                  <a:pt x="139917" y="170094"/>
                </a:cubicBezTo>
                <a:lnTo>
                  <a:pt x="461952" y="170094"/>
                </a:lnTo>
                <a:lnTo>
                  <a:pt x="461952" y="128056"/>
                </a:lnTo>
                <a:lnTo>
                  <a:pt x="322957" y="128056"/>
                </a:lnTo>
                <a:cubicBezTo>
                  <a:pt x="311075" y="128056"/>
                  <a:pt x="301344" y="118442"/>
                  <a:pt x="301344" y="106577"/>
                </a:cubicBezTo>
                <a:cubicBezTo>
                  <a:pt x="301344" y="94713"/>
                  <a:pt x="311075" y="85098"/>
                  <a:pt x="322957" y="85098"/>
                </a:cubicBezTo>
                <a:lnTo>
                  <a:pt x="461952" y="85098"/>
                </a:lnTo>
                <a:lnTo>
                  <a:pt x="461952" y="43060"/>
                </a:lnTo>
                <a:close/>
                <a:moveTo>
                  <a:pt x="139917" y="0"/>
                </a:moveTo>
                <a:lnTo>
                  <a:pt x="511117" y="0"/>
                </a:lnTo>
                <a:cubicBezTo>
                  <a:pt x="522999" y="0"/>
                  <a:pt x="532627" y="9614"/>
                  <a:pt x="532627" y="21479"/>
                </a:cubicBezTo>
                <a:cubicBezTo>
                  <a:pt x="532627" y="33344"/>
                  <a:pt x="522999" y="43060"/>
                  <a:pt x="511117" y="43060"/>
                </a:cubicBezTo>
                <a:lnTo>
                  <a:pt x="505074" y="43060"/>
                </a:lnTo>
                <a:lnTo>
                  <a:pt x="505074" y="170094"/>
                </a:lnTo>
                <a:lnTo>
                  <a:pt x="511117" y="170094"/>
                </a:lnTo>
                <a:cubicBezTo>
                  <a:pt x="522999" y="170094"/>
                  <a:pt x="532627" y="179811"/>
                  <a:pt x="532627" y="191675"/>
                </a:cubicBezTo>
                <a:cubicBezTo>
                  <a:pt x="532627" y="203540"/>
                  <a:pt x="522999" y="213155"/>
                  <a:pt x="511117" y="213155"/>
                </a:cubicBezTo>
                <a:lnTo>
                  <a:pt x="456011" y="213155"/>
                </a:lnTo>
                <a:cubicBezTo>
                  <a:pt x="459084" y="220928"/>
                  <a:pt x="460825" y="229315"/>
                  <a:pt x="460825" y="238111"/>
                </a:cubicBezTo>
                <a:lnTo>
                  <a:pt x="460825" y="256829"/>
                </a:lnTo>
                <a:cubicBezTo>
                  <a:pt x="447509" y="245578"/>
                  <a:pt x="432555" y="236782"/>
                  <a:pt x="416576" y="230645"/>
                </a:cubicBezTo>
                <a:cubicBezTo>
                  <a:pt x="413401" y="220519"/>
                  <a:pt x="403875" y="213155"/>
                  <a:pt x="392710" y="213155"/>
                </a:cubicBezTo>
                <a:lnTo>
                  <a:pt x="139917" y="213155"/>
                </a:lnTo>
                <a:lnTo>
                  <a:pt x="70675" y="213155"/>
                </a:lnTo>
                <a:lnTo>
                  <a:pt x="70675" y="255192"/>
                </a:lnTo>
                <a:lnTo>
                  <a:pt x="209670" y="255192"/>
                </a:lnTo>
                <a:cubicBezTo>
                  <a:pt x="221553" y="255192"/>
                  <a:pt x="231181" y="264807"/>
                  <a:pt x="231181" y="276671"/>
                </a:cubicBezTo>
                <a:cubicBezTo>
                  <a:pt x="231181" y="288638"/>
                  <a:pt x="221553" y="298253"/>
                  <a:pt x="209670" y="298253"/>
                </a:cubicBezTo>
                <a:lnTo>
                  <a:pt x="70675" y="298253"/>
                </a:lnTo>
                <a:lnTo>
                  <a:pt x="70675" y="340291"/>
                </a:lnTo>
                <a:lnTo>
                  <a:pt x="211207" y="340291"/>
                </a:lnTo>
                <a:cubicBezTo>
                  <a:pt x="208749" y="351235"/>
                  <a:pt x="207519" y="362588"/>
                  <a:pt x="207519" y="374146"/>
                </a:cubicBezTo>
                <a:cubicBezTo>
                  <a:pt x="207519" y="377214"/>
                  <a:pt x="207622" y="380283"/>
                  <a:pt x="207827" y="383249"/>
                </a:cubicBezTo>
                <a:lnTo>
                  <a:pt x="139917" y="383249"/>
                </a:lnTo>
                <a:cubicBezTo>
                  <a:pt x="126089" y="383249"/>
                  <a:pt x="114822" y="394500"/>
                  <a:pt x="114822" y="408308"/>
                </a:cubicBezTo>
                <a:lnTo>
                  <a:pt x="114822" y="485428"/>
                </a:lnTo>
                <a:cubicBezTo>
                  <a:pt x="114822" y="499134"/>
                  <a:pt x="126089" y="510385"/>
                  <a:pt x="139917" y="510385"/>
                </a:cubicBezTo>
                <a:lnTo>
                  <a:pt x="290180" y="510385"/>
                </a:lnTo>
                <a:cubicBezTo>
                  <a:pt x="311894" y="521738"/>
                  <a:pt x="336170" y="527670"/>
                  <a:pt x="361367" y="527670"/>
                </a:cubicBezTo>
                <a:cubicBezTo>
                  <a:pt x="379087" y="527670"/>
                  <a:pt x="396500" y="524704"/>
                  <a:pt x="413093" y="518772"/>
                </a:cubicBezTo>
                <a:lnTo>
                  <a:pt x="447817" y="553445"/>
                </a:lnTo>
                <a:lnTo>
                  <a:pt x="139917" y="553445"/>
                </a:lnTo>
                <a:cubicBezTo>
                  <a:pt x="102326" y="553445"/>
                  <a:pt x="71802" y="522863"/>
                  <a:pt x="71802" y="485428"/>
                </a:cubicBezTo>
                <a:lnTo>
                  <a:pt x="71802" y="408205"/>
                </a:lnTo>
                <a:cubicBezTo>
                  <a:pt x="71802" y="399409"/>
                  <a:pt x="73441" y="391022"/>
                  <a:pt x="76514" y="383249"/>
                </a:cubicBezTo>
                <a:lnTo>
                  <a:pt x="21510" y="383249"/>
                </a:lnTo>
                <a:cubicBezTo>
                  <a:pt x="9628" y="383249"/>
                  <a:pt x="0" y="373634"/>
                  <a:pt x="0" y="361770"/>
                </a:cubicBezTo>
                <a:cubicBezTo>
                  <a:pt x="0" y="349905"/>
                  <a:pt x="9628" y="340291"/>
                  <a:pt x="21510" y="340291"/>
                </a:cubicBezTo>
                <a:lnTo>
                  <a:pt x="27553" y="340291"/>
                </a:lnTo>
                <a:lnTo>
                  <a:pt x="27553" y="213155"/>
                </a:lnTo>
                <a:lnTo>
                  <a:pt x="21510" y="213155"/>
                </a:lnTo>
                <a:cubicBezTo>
                  <a:pt x="9628" y="213155"/>
                  <a:pt x="0" y="203540"/>
                  <a:pt x="0" y="191675"/>
                </a:cubicBezTo>
                <a:cubicBezTo>
                  <a:pt x="0" y="179708"/>
                  <a:pt x="9628" y="170094"/>
                  <a:pt x="21510" y="170094"/>
                </a:cubicBezTo>
                <a:lnTo>
                  <a:pt x="76514" y="170094"/>
                </a:lnTo>
                <a:cubicBezTo>
                  <a:pt x="73441" y="162423"/>
                  <a:pt x="71802" y="153934"/>
                  <a:pt x="71802" y="145137"/>
                </a:cubicBezTo>
                <a:lnTo>
                  <a:pt x="71802" y="68017"/>
                </a:lnTo>
                <a:cubicBezTo>
                  <a:pt x="71802" y="30480"/>
                  <a:pt x="102326" y="0"/>
                  <a:pt x="139917" y="0"/>
                </a:cubicBezTo>
                <a:close/>
              </a:path>
            </a:pathLst>
          </a:custGeom>
          <a:solidFill>
            <a:schemeClr val="bg1"/>
          </a:solidFill>
          <a:ln>
            <a:noFill/>
          </a:ln>
        </p:spPr>
        <p:txBody>
          <a:bodyPr/>
          <a:lstStyle/>
          <a:p>
            <a:endParaRPr lang="zh-CN" altLang="en-US"/>
          </a:p>
        </p:txBody>
      </p:sp>
      <p:sp>
        <p:nvSpPr>
          <p:cNvPr id="33" name="work-tools-cross_53063"/>
          <p:cNvSpPr>
            <a:spLocks noChangeAspect="1"/>
          </p:cNvSpPr>
          <p:nvPr/>
        </p:nvSpPr>
        <p:spPr bwMode="auto">
          <a:xfrm>
            <a:off x="8860530" y="3170562"/>
            <a:ext cx="832102" cy="800248"/>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txBody>
          <a:bodyPr/>
          <a:lstStyle/>
          <a:p>
            <a:endParaRPr lang="zh-CN" altLang="en-US"/>
          </a:p>
        </p:txBody>
      </p:sp>
    </p:spTree>
  </p:cSld>
  <p:clrMapOvr>
    <a:masterClrMapping/>
  </p:clrMapOvr>
  <p:transition spd="slow" advTm="3000">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042990" y="235702"/>
            <a:ext cx="3927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02 | </a:t>
            </a:r>
            <a:r>
              <a:rPr lang="zh-CN" altLang="en-US" sz="2400" dirty="0">
                <a:solidFill>
                  <a:prstClr val="black">
                    <a:lumMod val="85000"/>
                    <a:lumOff val="15000"/>
                  </a:prstClr>
                </a:solidFill>
                <a:latin typeface="微软雅黑" panose="020B0503020204020204" pitchFamily="34" charset="-122"/>
                <a:ea typeface="微软雅黑" panose="020B0503020204020204" pitchFamily="34" charset="-122"/>
              </a:rPr>
              <a:t>子系统特点</a:t>
            </a:r>
            <a:r>
              <a:rPr lang="en-US" altLang="zh-CN" sz="2400" dirty="0">
                <a:solidFill>
                  <a:prstClr val="black">
                    <a:lumMod val="85000"/>
                    <a:lumOff val="15000"/>
                  </a:prstClr>
                </a:solidFill>
                <a:latin typeface="微软雅黑" panose="020B0503020204020204" pitchFamily="34" charset="-122"/>
                <a:ea typeface="微软雅黑" panose="020B0503020204020204" pitchFamily="34" charset="-122"/>
              </a:rPr>
              <a:t>&amp;</a:t>
            </a:r>
            <a:r>
              <a:rPr lang="zh-CN" altLang="en-US" sz="2400" dirty="0">
                <a:solidFill>
                  <a:prstClr val="black">
                    <a:lumMod val="85000"/>
                    <a:lumOff val="15000"/>
                  </a:prstClr>
                </a:solidFill>
                <a:latin typeface="微软雅黑" panose="020B0503020204020204" pitchFamily="34" charset="-122"/>
                <a:ea typeface="微软雅黑" panose="020B0503020204020204" pitchFamily="34" charset="-122"/>
              </a:rPr>
              <a:t>实现问题</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1295400" y="3423280"/>
            <a:ext cx="96012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096000" y="1243960"/>
            <a:ext cx="0" cy="448056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054600" y="2463160"/>
            <a:ext cx="853440" cy="777240"/>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54600" y="3606160"/>
            <a:ext cx="853440" cy="777240"/>
          </a:xfrm>
          <a:prstGeom prst="rect">
            <a:avLst/>
          </a:prstGeom>
          <a:solidFill>
            <a:srgbClr val="E39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34760" y="2463160"/>
            <a:ext cx="853440" cy="777240"/>
          </a:xfrm>
          <a:prstGeom prst="rect">
            <a:avLst/>
          </a:prstGeom>
          <a:solidFill>
            <a:srgbClr val="E39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34760" y="3606160"/>
            <a:ext cx="853440" cy="777240"/>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069840" y="2529200"/>
            <a:ext cx="822960" cy="645160"/>
          </a:xfrm>
          <a:prstGeom prst="rect">
            <a:avLst/>
          </a:prstGeom>
          <a:noFill/>
        </p:spPr>
        <p:txBody>
          <a:bodyPr wrap="square" rtlCol="0">
            <a:spAutoFit/>
          </a:bodyPr>
          <a:lstStyle/>
          <a:p>
            <a:pPr algn="ctr"/>
            <a:r>
              <a:rPr lang="zh-CN" altLang="en-US" sz="3600">
                <a:solidFill>
                  <a:schemeClr val="bg1"/>
                </a:solidFill>
                <a:latin typeface="微软雅黑" panose="020B0503020204020204" pitchFamily="34" charset="-122"/>
                <a:ea typeface="微软雅黑" panose="020B0503020204020204" pitchFamily="34" charset="-122"/>
              </a:rPr>
              <a:t>一</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350000" y="2513960"/>
            <a:ext cx="822960" cy="645160"/>
          </a:xfrm>
          <a:prstGeom prst="rect">
            <a:avLst/>
          </a:prstGeom>
          <a:noFill/>
        </p:spPr>
        <p:txBody>
          <a:bodyPr wrap="square" rtlCol="0">
            <a:spAutoFit/>
          </a:bodyPr>
          <a:lstStyle/>
          <a:p>
            <a:pPr algn="ctr"/>
            <a:r>
              <a:rPr lang="zh-CN" altLang="en-US" sz="3600">
                <a:solidFill>
                  <a:schemeClr val="bg1"/>
                </a:solidFill>
                <a:latin typeface="微软雅黑" panose="020B0503020204020204" pitchFamily="34" charset="-122"/>
                <a:ea typeface="微软雅黑" panose="020B0503020204020204" pitchFamily="34" charset="-122"/>
              </a:rPr>
              <a:t>二</a:t>
            </a:r>
          </a:p>
        </p:txBody>
      </p:sp>
      <p:sp>
        <p:nvSpPr>
          <p:cNvPr id="12" name="文本框 11"/>
          <p:cNvSpPr txBox="1"/>
          <p:nvPr/>
        </p:nvSpPr>
        <p:spPr>
          <a:xfrm>
            <a:off x="6350000" y="3672200"/>
            <a:ext cx="822960" cy="645160"/>
          </a:xfrm>
          <a:prstGeom prst="rect">
            <a:avLst/>
          </a:prstGeom>
          <a:noFill/>
        </p:spPr>
        <p:txBody>
          <a:bodyPr wrap="square" rtlCol="0">
            <a:spAutoFit/>
          </a:bodyPr>
          <a:lstStyle/>
          <a:p>
            <a:pPr algn="ctr"/>
            <a:r>
              <a:rPr lang="zh-CN" altLang="en-US" sz="3600">
                <a:solidFill>
                  <a:schemeClr val="bg1"/>
                </a:solidFill>
                <a:latin typeface="微软雅黑" panose="020B0503020204020204" pitchFamily="34" charset="-122"/>
                <a:ea typeface="微软雅黑" panose="020B0503020204020204" pitchFamily="34" charset="-122"/>
              </a:rPr>
              <a:t>三</a:t>
            </a:r>
          </a:p>
        </p:txBody>
      </p:sp>
      <p:sp>
        <p:nvSpPr>
          <p:cNvPr id="13" name="文本框 12"/>
          <p:cNvSpPr txBox="1"/>
          <p:nvPr/>
        </p:nvSpPr>
        <p:spPr>
          <a:xfrm>
            <a:off x="5069840" y="3672200"/>
            <a:ext cx="822960" cy="645160"/>
          </a:xfrm>
          <a:prstGeom prst="rect">
            <a:avLst/>
          </a:prstGeom>
          <a:noFill/>
        </p:spPr>
        <p:txBody>
          <a:bodyPr wrap="square" rtlCol="0">
            <a:spAutoFit/>
          </a:bodyPr>
          <a:lstStyle/>
          <a:p>
            <a:pPr algn="ctr"/>
            <a:r>
              <a:rPr lang="zh-CN" altLang="en-US" sz="3600">
                <a:solidFill>
                  <a:schemeClr val="bg1"/>
                </a:solidFill>
                <a:latin typeface="微软雅黑" panose="020B0503020204020204" pitchFamily="34" charset="-122"/>
                <a:ea typeface="微软雅黑" panose="020B0503020204020204" pitchFamily="34" charset="-122"/>
              </a:rPr>
              <a:t>四</a:t>
            </a:r>
          </a:p>
        </p:txBody>
      </p:sp>
      <p:sp>
        <p:nvSpPr>
          <p:cNvPr id="14" name="文本框 13"/>
          <p:cNvSpPr txBox="1"/>
          <p:nvPr/>
        </p:nvSpPr>
        <p:spPr>
          <a:xfrm>
            <a:off x="7331710" y="2310760"/>
            <a:ext cx="4052570" cy="905248"/>
          </a:xfrm>
          <a:prstGeom prst="rect">
            <a:avLst/>
          </a:prstGeom>
          <a:noFill/>
        </p:spPr>
        <p:txBody>
          <a:bodyPr wrap="square" rtlCol="0">
            <a:spAutoFit/>
          </a:bodyPr>
          <a:lstStyle/>
          <a:p>
            <a:pPr algn="l" fontAlgn="auto">
              <a:lnSpc>
                <a:spcPct val="130000"/>
              </a:lnSpc>
            </a:pP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创建、编辑和删除项目时，</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project</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user project</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a:t>
            </a:r>
            <a:r>
              <a:rPr lang="en-US" altLang="zh-CN" sz="1400" dirty="0" err="1">
                <a:latin typeface="微软雅黑" panose="020B0503020204020204" pitchFamily="34" charset="-122"/>
                <a:ea typeface="微软雅黑" panose="020B0503020204020204" pitchFamily="34" charset="-122"/>
                <a:sym typeface="宋体" panose="02010600030101010101" pitchFamily="2" charset="-122"/>
              </a:rPr>
              <a:t>Grouprequirement</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几个表都要进行添加、更新和删除，几个表关联性很强。</a:t>
            </a:r>
          </a:p>
        </p:txBody>
      </p:sp>
      <p:sp>
        <p:nvSpPr>
          <p:cNvPr id="15" name="文本框 14"/>
          <p:cNvSpPr txBox="1"/>
          <p:nvPr/>
        </p:nvSpPr>
        <p:spPr>
          <a:xfrm>
            <a:off x="7331710" y="3606160"/>
            <a:ext cx="4052570" cy="905248"/>
          </a:xfrm>
          <a:prstGeom prst="rect">
            <a:avLst/>
          </a:prstGeom>
          <a:noFill/>
        </p:spPr>
        <p:txBody>
          <a:bodyPr wrap="square" rtlCol="0">
            <a:spAutoFit/>
          </a:bodyPr>
          <a:lstStyle/>
          <a:p>
            <a:pPr algn="l" fontAlgn="auto">
              <a:lnSpc>
                <a:spcPct val="130000"/>
              </a:lnSpc>
            </a:pP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在创建、编辑和删除项目的时候，多对多的关系导致需要在不同的排列组合里进行新建和删除，成为重要难点。</a:t>
            </a:r>
          </a:p>
        </p:txBody>
      </p:sp>
      <p:sp>
        <p:nvSpPr>
          <p:cNvPr id="16" name="文本框 15"/>
          <p:cNvSpPr txBox="1"/>
          <p:nvPr/>
        </p:nvSpPr>
        <p:spPr>
          <a:xfrm>
            <a:off x="807720" y="2310760"/>
            <a:ext cx="4052570" cy="905248"/>
          </a:xfrm>
          <a:prstGeom prst="rect">
            <a:avLst/>
          </a:prstGeom>
          <a:noFill/>
        </p:spPr>
        <p:txBody>
          <a:bodyPr wrap="square" rtlCol="0">
            <a:spAutoFit/>
          </a:bodyPr>
          <a:lstStyle/>
          <a:p>
            <a:pPr algn="r" fontAlgn="auto">
              <a:lnSpc>
                <a:spcPct val="130000"/>
              </a:lnSpc>
            </a:pP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用户对项目的操作例如详情查看、申请与处理申请、新建编辑删除等等非常丰富，子系统的交互性很强。</a:t>
            </a:r>
            <a:endParaRPr lang="en-US" altLang="zh-CN" sz="14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17" name="文本框 16"/>
          <p:cNvSpPr txBox="1"/>
          <p:nvPr/>
        </p:nvSpPr>
        <p:spPr>
          <a:xfrm>
            <a:off x="807720" y="3606160"/>
            <a:ext cx="4052570" cy="1465401"/>
          </a:xfrm>
          <a:prstGeom prst="rect">
            <a:avLst/>
          </a:prstGeom>
          <a:noFill/>
        </p:spPr>
        <p:txBody>
          <a:bodyPr wrap="square" rtlCol="0">
            <a:spAutoFit/>
          </a:bodyPr>
          <a:lstStyle/>
          <a:p>
            <a:pPr algn="r" fontAlgn="auto">
              <a:lnSpc>
                <a:spcPct val="130000"/>
              </a:lnSpc>
            </a:pP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实现项目的搜索查询时，考虑到将后端所有项目数据传到前端再遍历的方式效率低且极不安全，所以写了查询函数，根据传入的参数返回相应的项目数据。此接口运用广泛，在管理员和用户端都被调用。</a:t>
            </a:r>
          </a:p>
        </p:txBody>
      </p:sp>
    </p:spTree>
  </p:cSld>
  <p:clrMapOvr>
    <a:masterClrMapping/>
  </p:clrMapOvr>
  <p:transition spd="slow" advTm="3000">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1031" y="986211"/>
            <a:ext cx="10929937" cy="4929188"/>
          </a:xfrm>
          <a:prstGeom prst="rect">
            <a:avLst/>
          </a:prstGeom>
          <a:solidFill>
            <a:srgbClr val="D89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a:extLst>
              <a:ext uri="{FF2B5EF4-FFF2-40B4-BE49-F238E27FC236}">
                <a16:creationId xmlns:a16="http://schemas.microsoft.com/office/drawing/2014/main" id="{02E73F44-B090-4926-8ED3-D2F46EB6AA75}"/>
              </a:ext>
            </a:extLst>
          </p:cNvPr>
          <p:cNvSpPr txBox="1"/>
          <p:nvPr/>
        </p:nvSpPr>
        <p:spPr>
          <a:xfrm>
            <a:off x="1042990" y="235702"/>
            <a:ext cx="28012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03 | </a:t>
            </a:r>
            <a:r>
              <a:rPr lang="zh-CN" altLang="en-US" sz="2400" dirty="0">
                <a:solidFill>
                  <a:schemeClr val="bg1"/>
                </a:solidFill>
                <a:latin typeface="微软雅黑" panose="020B0503020204020204" pitchFamily="34" charset="-122"/>
                <a:ea typeface="微软雅黑" panose="020B0503020204020204" pitchFamily="34" charset="-122"/>
              </a:rPr>
              <a:t>运行效果</a:t>
            </a:r>
            <a:endPar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1CB91C99-12E9-456D-989D-491479E9198D}"/>
              </a:ext>
            </a:extLst>
          </p:cNvPr>
          <p:cNvPicPr>
            <a:picLocks noChangeAspect="1"/>
          </p:cNvPicPr>
          <p:nvPr/>
        </p:nvPicPr>
        <p:blipFill>
          <a:blip r:embed="rId3"/>
          <a:stretch>
            <a:fillRect/>
          </a:stretch>
        </p:blipFill>
        <p:spPr>
          <a:xfrm>
            <a:off x="208041" y="942602"/>
            <a:ext cx="6043469" cy="2696338"/>
          </a:xfrm>
          <a:prstGeom prst="rect">
            <a:avLst/>
          </a:prstGeom>
        </p:spPr>
      </p:pic>
      <p:pic>
        <p:nvPicPr>
          <p:cNvPr id="7" name="图片 6">
            <a:extLst>
              <a:ext uri="{FF2B5EF4-FFF2-40B4-BE49-F238E27FC236}">
                <a16:creationId xmlns:a16="http://schemas.microsoft.com/office/drawing/2014/main" id="{5A360AD5-2979-4D5E-A20B-1A2E17898FE6}"/>
              </a:ext>
            </a:extLst>
          </p:cNvPr>
          <p:cNvPicPr>
            <a:picLocks noChangeAspect="1"/>
          </p:cNvPicPr>
          <p:nvPr/>
        </p:nvPicPr>
        <p:blipFill>
          <a:blip r:embed="rId4"/>
          <a:stretch>
            <a:fillRect/>
          </a:stretch>
        </p:blipFill>
        <p:spPr>
          <a:xfrm>
            <a:off x="208043" y="3758032"/>
            <a:ext cx="6043468" cy="2864265"/>
          </a:xfrm>
          <a:prstGeom prst="rect">
            <a:avLst/>
          </a:prstGeom>
        </p:spPr>
      </p:pic>
      <p:pic>
        <p:nvPicPr>
          <p:cNvPr id="10" name="图片 9">
            <a:extLst>
              <a:ext uri="{FF2B5EF4-FFF2-40B4-BE49-F238E27FC236}">
                <a16:creationId xmlns:a16="http://schemas.microsoft.com/office/drawing/2014/main" id="{18976DD2-B92A-4BEB-B764-03A003F09178}"/>
              </a:ext>
            </a:extLst>
          </p:cNvPr>
          <p:cNvPicPr>
            <a:picLocks noChangeAspect="1"/>
          </p:cNvPicPr>
          <p:nvPr/>
        </p:nvPicPr>
        <p:blipFill>
          <a:blip r:embed="rId5"/>
          <a:stretch>
            <a:fillRect/>
          </a:stretch>
        </p:blipFill>
        <p:spPr>
          <a:xfrm>
            <a:off x="6382138" y="942602"/>
            <a:ext cx="5697895" cy="2696338"/>
          </a:xfrm>
          <a:prstGeom prst="rect">
            <a:avLst/>
          </a:prstGeom>
        </p:spPr>
      </p:pic>
      <p:pic>
        <p:nvPicPr>
          <p:cNvPr id="12" name="图片 11">
            <a:extLst>
              <a:ext uri="{FF2B5EF4-FFF2-40B4-BE49-F238E27FC236}">
                <a16:creationId xmlns:a16="http://schemas.microsoft.com/office/drawing/2014/main" id="{F4D2EA37-A30D-4C81-ACA4-67BA474F4242}"/>
              </a:ext>
            </a:extLst>
          </p:cNvPr>
          <p:cNvPicPr>
            <a:picLocks noChangeAspect="1"/>
          </p:cNvPicPr>
          <p:nvPr/>
        </p:nvPicPr>
        <p:blipFill>
          <a:blip r:embed="rId6"/>
          <a:stretch>
            <a:fillRect/>
          </a:stretch>
        </p:blipFill>
        <p:spPr>
          <a:xfrm>
            <a:off x="6382138" y="3758031"/>
            <a:ext cx="5697895" cy="2864264"/>
          </a:xfrm>
          <a:prstGeom prst="rect">
            <a:avLst/>
          </a:prstGeom>
        </p:spPr>
      </p:pic>
    </p:spTree>
  </p:cSld>
  <p:clrMapOvr>
    <a:masterClrMapping/>
  </p:clrMapOvr>
  <p:transition spd="slow" advTm="3000">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1031" y="964406"/>
            <a:ext cx="10929937" cy="49291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3934071" y="1267071"/>
            <a:ext cx="4323859" cy="4323859"/>
          </a:xfrm>
          <a:prstGeom prst="ellipse">
            <a:avLst/>
          </a:prstGeom>
          <a:noFill/>
          <a:ln w="25400">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349765" y="3542240"/>
            <a:ext cx="3559377" cy="523220"/>
          </a:xfrm>
          <a:prstGeom prst="rect">
            <a:avLst/>
          </a:prstGeom>
          <a:noFill/>
        </p:spPr>
        <p:txBody>
          <a:bodyPr wrap="square" rtlCol="0">
            <a:spAutoFit/>
          </a:bodyPr>
          <a:lstStyle/>
          <a:p>
            <a:pPr algn="ctr"/>
            <a:r>
              <a:rPr lang="zh-CN" altLang="en-US" sz="2800" b="1" dirty="0">
                <a:solidFill>
                  <a:schemeClr val="tx1">
                    <a:lumMod val="85000"/>
                    <a:lumOff val="15000"/>
                  </a:schemeClr>
                </a:solidFill>
                <a:latin typeface="幼圆" panose="02010509060101010101" pitchFamily="49" charset="-122"/>
                <a:ea typeface="幼圆" panose="02010509060101010101" pitchFamily="49" charset="-122"/>
              </a:rPr>
              <a:t>平台管理子系统</a:t>
            </a:r>
          </a:p>
        </p:txBody>
      </p:sp>
      <p:sp>
        <p:nvSpPr>
          <p:cNvPr id="33" name="stack-of-books-and-a-magnifier_67996"/>
          <p:cNvSpPr>
            <a:spLocks noChangeAspect="1"/>
          </p:cNvSpPr>
          <p:nvPr/>
        </p:nvSpPr>
        <p:spPr bwMode="auto">
          <a:xfrm>
            <a:off x="5612179" y="2076143"/>
            <a:ext cx="967644" cy="1167369"/>
          </a:xfrm>
          <a:custGeom>
            <a:avLst/>
            <a:gdLst>
              <a:gd name="T0" fmla="*/ 3002 w 3074"/>
              <a:gd name="T1" fmla="*/ 345 h 3714"/>
              <a:gd name="T2" fmla="*/ 2752 w 3074"/>
              <a:gd name="T3" fmla="*/ 345 h 3714"/>
              <a:gd name="T4" fmla="*/ 2752 w 3074"/>
              <a:gd name="T5" fmla="*/ 72 h 3714"/>
              <a:gd name="T6" fmla="*/ 2681 w 3074"/>
              <a:gd name="T7" fmla="*/ 0 h 3714"/>
              <a:gd name="T8" fmla="*/ 244 w 3074"/>
              <a:gd name="T9" fmla="*/ 0 h 3714"/>
              <a:gd name="T10" fmla="*/ 0 w 3074"/>
              <a:gd name="T11" fmla="*/ 244 h 3714"/>
              <a:gd name="T12" fmla="*/ 0 w 3074"/>
              <a:gd name="T13" fmla="*/ 3469 h 3714"/>
              <a:gd name="T14" fmla="*/ 244 w 3074"/>
              <a:gd name="T15" fmla="*/ 3714 h 3714"/>
              <a:gd name="T16" fmla="*/ 3002 w 3074"/>
              <a:gd name="T17" fmla="*/ 3714 h 3714"/>
              <a:gd name="T18" fmla="*/ 3074 w 3074"/>
              <a:gd name="T19" fmla="*/ 3642 h 3714"/>
              <a:gd name="T20" fmla="*/ 3074 w 3074"/>
              <a:gd name="T21" fmla="*/ 417 h 3714"/>
              <a:gd name="T22" fmla="*/ 3002 w 3074"/>
              <a:gd name="T23" fmla="*/ 345 h 3714"/>
              <a:gd name="T24" fmla="*/ 244 w 3074"/>
              <a:gd name="T25" fmla="*/ 143 h 3714"/>
              <a:gd name="T26" fmla="*/ 2609 w 3074"/>
              <a:gd name="T27" fmla="*/ 143 h 3714"/>
              <a:gd name="T28" fmla="*/ 2609 w 3074"/>
              <a:gd name="T29" fmla="*/ 345 h 3714"/>
              <a:gd name="T30" fmla="*/ 2421 w 3074"/>
              <a:gd name="T31" fmla="*/ 345 h 3714"/>
              <a:gd name="T32" fmla="*/ 1704 w 3074"/>
              <a:gd name="T33" fmla="*/ 345 h 3714"/>
              <a:gd name="T34" fmla="*/ 244 w 3074"/>
              <a:gd name="T35" fmla="*/ 345 h 3714"/>
              <a:gd name="T36" fmla="*/ 143 w 3074"/>
              <a:gd name="T37" fmla="*/ 244 h 3714"/>
              <a:gd name="T38" fmla="*/ 244 w 3074"/>
              <a:gd name="T39" fmla="*/ 143 h 3714"/>
              <a:gd name="T40" fmla="*/ 1776 w 3074"/>
              <a:gd name="T41" fmla="*/ 488 h 3714"/>
              <a:gd name="T42" fmla="*/ 2349 w 3074"/>
              <a:gd name="T43" fmla="*/ 488 h 3714"/>
              <a:gd name="T44" fmla="*/ 2349 w 3074"/>
              <a:gd name="T45" fmla="*/ 1670 h 3714"/>
              <a:gd name="T46" fmla="*/ 2103 w 3074"/>
              <a:gd name="T47" fmla="*/ 1504 h 3714"/>
              <a:gd name="T48" fmla="*/ 2063 w 3074"/>
              <a:gd name="T49" fmla="*/ 1492 h 3714"/>
              <a:gd name="T50" fmla="*/ 2022 w 3074"/>
              <a:gd name="T51" fmla="*/ 1504 h 3714"/>
              <a:gd name="T52" fmla="*/ 1776 w 3074"/>
              <a:gd name="T53" fmla="*/ 1670 h 3714"/>
              <a:gd name="T54" fmla="*/ 1776 w 3074"/>
              <a:gd name="T55" fmla="*/ 488 h 3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4" h="3714">
                <a:moveTo>
                  <a:pt x="3002" y="345"/>
                </a:moveTo>
                <a:lnTo>
                  <a:pt x="2752" y="345"/>
                </a:lnTo>
                <a:lnTo>
                  <a:pt x="2752" y="72"/>
                </a:lnTo>
                <a:cubicBezTo>
                  <a:pt x="2752" y="32"/>
                  <a:pt x="2720" y="0"/>
                  <a:pt x="2681" y="0"/>
                </a:cubicBezTo>
                <a:lnTo>
                  <a:pt x="244" y="0"/>
                </a:lnTo>
                <a:cubicBezTo>
                  <a:pt x="109" y="0"/>
                  <a:pt x="0" y="110"/>
                  <a:pt x="0" y="244"/>
                </a:cubicBezTo>
                <a:lnTo>
                  <a:pt x="0" y="3469"/>
                </a:lnTo>
                <a:cubicBezTo>
                  <a:pt x="0" y="3604"/>
                  <a:pt x="109" y="3714"/>
                  <a:pt x="244" y="3714"/>
                </a:cubicBezTo>
                <a:lnTo>
                  <a:pt x="3002" y="3714"/>
                </a:lnTo>
                <a:cubicBezTo>
                  <a:pt x="3042" y="3714"/>
                  <a:pt x="3074" y="3681"/>
                  <a:pt x="3074" y="3642"/>
                </a:cubicBezTo>
                <a:lnTo>
                  <a:pt x="3074" y="417"/>
                </a:lnTo>
                <a:cubicBezTo>
                  <a:pt x="3074" y="377"/>
                  <a:pt x="3042" y="345"/>
                  <a:pt x="3002" y="345"/>
                </a:cubicBezTo>
                <a:close/>
                <a:moveTo>
                  <a:pt x="244" y="143"/>
                </a:moveTo>
                <a:lnTo>
                  <a:pt x="2609" y="143"/>
                </a:lnTo>
                <a:lnTo>
                  <a:pt x="2609" y="345"/>
                </a:lnTo>
                <a:lnTo>
                  <a:pt x="2421" y="345"/>
                </a:lnTo>
                <a:lnTo>
                  <a:pt x="1704" y="345"/>
                </a:lnTo>
                <a:lnTo>
                  <a:pt x="244" y="345"/>
                </a:lnTo>
                <a:cubicBezTo>
                  <a:pt x="188" y="345"/>
                  <a:pt x="143" y="300"/>
                  <a:pt x="143" y="244"/>
                </a:cubicBezTo>
                <a:cubicBezTo>
                  <a:pt x="143" y="189"/>
                  <a:pt x="188" y="143"/>
                  <a:pt x="244" y="143"/>
                </a:cubicBezTo>
                <a:close/>
                <a:moveTo>
                  <a:pt x="1776" y="488"/>
                </a:moveTo>
                <a:lnTo>
                  <a:pt x="2349" y="488"/>
                </a:lnTo>
                <a:lnTo>
                  <a:pt x="2349" y="1670"/>
                </a:lnTo>
                <a:lnTo>
                  <a:pt x="2103" y="1504"/>
                </a:lnTo>
                <a:cubicBezTo>
                  <a:pt x="2091" y="1496"/>
                  <a:pt x="2077" y="1492"/>
                  <a:pt x="2063" y="1492"/>
                </a:cubicBezTo>
                <a:cubicBezTo>
                  <a:pt x="2048" y="1492"/>
                  <a:pt x="2035" y="1496"/>
                  <a:pt x="2022" y="1504"/>
                </a:cubicBezTo>
                <a:lnTo>
                  <a:pt x="1776" y="1670"/>
                </a:lnTo>
                <a:lnTo>
                  <a:pt x="1776" y="488"/>
                </a:lnTo>
                <a:close/>
              </a:path>
            </a:pathLst>
          </a:custGeom>
          <a:solidFill>
            <a:srgbClr val="4886C4"/>
          </a:solidFill>
          <a:ln>
            <a:noFill/>
          </a:ln>
        </p:spPr>
        <p:txBody>
          <a:bodyPr/>
          <a:lstStyle/>
          <a:p>
            <a:endParaRPr lang="zh-CN" altLang="en-US"/>
          </a:p>
        </p:txBody>
      </p:sp>
      <p:cxnSp>
        <p:nvCxnSpPr>
          <p:cNvPr id="34" name="直接连接符 33"/>
          <p:cNvCxnSpPr/>
          <p:nvPr/>
        </p:nvCxnSpPr>
        <p:spPr>
          <a:xfrm>
            <a:off x="4743357" y="4106113"/>
            <a:ext cx="2705287" cy="0"/>
          </a:xfrm>
          <a:prstGeom prst="line">
            <a:avLst/>
          </a:prstGeom>
          <a:ln w="31750" cap="flat">
            <a:gradFill flip="none" rotWithShape="1">
              <a:gsLst>
                <a:gs pos="0">
                  <a:schemeClr val="tx1">
                    <a:lumMod val="85000"/>
                    <a:lumOff val="15000"/>
                    <a:alpha val="0"/>
                  </a:schemeClr>
                </a:gs>
                <a:gs pos="50000">
                  <a:schemeClr val="tx1">
                    <a:lumMod val="85000"/>
                    <a:lumOff val="1500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3000">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042990" y="235702"/>
            <a:ext cx="34063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01 | </a:t>
            </a:r>
            <a:r>
              <a:rPr lang="zh-CN" altLang="en-US" sz="2400" dirty="0">
                <a:solidFill>
                  <a:prstClr val="black">
                    <a:lumMod val="85000"/>
                    <a:lumOff val="15000"/>
                  </a:prstClr>
                </a:solidFill>
                <a:latin typeface="微软雅黑" panose="020B0503020204020204" pitchFamily="34" charset="-122"/>
                <a:ea typeface="微软雅黑" panose="020B0503020204020204" pitchFamily="34" charset="-122"/>
              </a:rPr>
              <a:t>平台管理子系统</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2091690" y="1969768"/>
            <a:ext cx="1341120" cy="523220"/>
          </a:xfrm>
          <a:prstGeom prst="rect">
            <a:avLst/>
          </a:prstGeom>
          <a:noFill/>
        </p:spPr>
        <p:txBody>
          <a:bodyPr wrap="square"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方法 </a:t>
            </a:r>
            <a:r>
              <a:rPr lang="en-US" altLang="zh-CN" sz="2800" b="1">
                <a:solidFill>
                  <a:schemeClr val="bg1"/>
                </a:solidFill>
                <a:latin typeface="微软雅黑" panose="020B0503020204020204" pitchFamily="34" charset="-122"/>
                <a:ea typeface="微软雅黑" panose="020B0503020204020204" pitchFamily="34" charset="-122"/>
              </a:rPr>
              <a:t>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216900" y="2640328"/>
            <a:ext cx="2423160" cy="2332946"/>
          </a:xfrm>
          <a:prstGeom prst="rect">
            <a:avLst/>
          </a:prstGeom>
          <a:noFill/>
        </p:spPr>
        <p:txBody>
          <a:bodyPr wrap="square" rtlCol="0">
            <a:spAutoFit/>
          </a:bodyPr>
          <a:lstStyle/>
          <a:p>
            <a:pPr>
              <a:lnSpc>
                <a:spcPct val="130000"/>
              </a:lnSpc>
            </a:pPr>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单击此处添加本章节的简要内容。本模板精心设计，模板所有素材均可自由编辑替换移动。单击此处添加本章节的简要内容。模板所有素材均可自由编辑替换移动。</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17" name="图片 16" descr="图示&#10;&#10;描述已自动生成">
            <a:extLst>
              <a:ext uri="{FF2B5EF4-FFF2-40B4-BE49-F238E27FC236}">
                <a16:creationId xmlns:a16="http://schemas.microsoft.com/office/drawing/2014/main" id="{AF9621DE-1DED-9A49-88D2-5AF7106AC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07" y="1435720"/>
            <a:ext cx="6747882" cy="4307158"/>
          </a:xfrm>
          <a:prstGeom prst="rect">
            <a:avLst/>
          </a:prstGeom>
        </p:spPr>
      </p:pic>
      <p:sp>
        <p:nvSpPr>
          <p:cNvPr id="18" name="文本框 17">
            <a:extLst>
              <a:ext uri="{FF2B5EF4-FFF2-40B4-BE49-F238E27FC236}">
                <a16:creationId xmlns:a16="http://schemas.microsoft.com/office/drawing/2014/main" id="{F1E77212-BF03-7548-8412-967A489106EE}"/>
              </a:ext>
            </a:extLst>
          </p:cNvPr>
          <p:cNvSpPr txBox="1"/>
          <p:nvPr/>
        </p:nvSpPr>
        <p:spPr>
          <a:xfrm>
            <a:off x="7151536" y="948690"/>
            <a:ext cx="3791415" cy="5909310"/>
          </a:xfrm>
          <a:prstGeom prst="rect">
            <a:avLst/>
          </a:prstGeom>
          <a:noFill/>
        </p:spPr>
        <p:txBody>
          <a:bodyPr wrap="square" rtlCol="0">
            <a:spAutoFit/>
          </a:bodyPr>
          <a:lstStyle/>
          <a:p>
            <a:r>
              <a:rPr kumimoji="1" lang="zh-CN" altLang="en-US" sz="2400" dirty="0">
                <a:solidFill>
                  <a:schemeClr val="accent2"/>
                </a:solidFill>
              </a:rPr>
              <a:t>实现的功能：</a:t>
            </a:r>
            <a:endParaRPr kumimoji="1" lang="en-US" altLang="zh-CN" sz="2400" dirty="0"/>
          </a:p>
          <a:p>
            <a:pPr marL="342900" indent="-342900">
              <a:buFontTx/>
              <a:buChar char="-"/>
            </a:pPr>
            <a:r>
              <a:rPr kumimoji="1" lang="zh-CN" altLang="en-US" sz="1600" dirty="0"/>
              <a:t>管理员在登录后进入公告管理界面，输入要检索的内容后可以查看到符合检索条件的公告标题、发布时间和公告状态等信息。</a:t>
            </a:r>
            <a:endParaRPr kumimoji="1" lang="en-US" altLang="zh-CN" sz="1600" dirty="0"/>
          </a:p>
          <a:p>
            <a:pPr marL="342900" indent="-342900">
              <a:buFontTx/>
              <a:buChar char="-"/>
            </a:pPr>
            <a:endParaRPr kumimoji="1" lang="en-US" altLang="zh-CN" sz="1600" dirty="0"/>
          </a:p>
          <a:p>
            <a:pPr marL="342900" indent="-342900">
              <a:buFontTx/>
              <a:buChar char="-"/>
            </a:pPr>
            <a:r>
              <a:rPr kumimoji="1" lang="zh-CN" altLang="en-US" sz="1600" dirty="0"/>
              <a:t>管理员</a:t>
            </a:r>
            <a:r>
              <a:rPr lang="zh-CN" altLang="en-US" sz="1600" dirty="0"/>
              <a:t>在公告总览界面中可以看到公告的列表，点击其中的某一条公告就可以查看到该公告的具体内容。</a:t>
            </a:r>
            <a:endParaRPr lang="en-US" altLang="zh-CN" sz="1600" dirty="0"/>
          </a:p>
          <a:p>
            <a:pPr marL="342900" indent="-342900">
              <a:buFontTx/>
              <a:buChar char="-"/>
            </a:pPr>
            <a:endParaRPr lang="en-US" altLang="zh-CN" sz="1600" dirty="0"/>
          </a:p>
          <a:p>
            <a:pPr marL="342900" indent="-342900">
              <a:buFontTx/>
              <a:buChar char="-"/>
            </a:pPr>
            <a:r>
              <a:rPr lang="zh-CN" altLang="en-US" sz="1600" dirty="0"/>
              <a:t>管理员可以编辑公告</a:t>
            </a:r>
            <a:endParaRPr lang="en-US" altLang="zh-CN" sz="1600" dirty="0"/>
          </a:p>
          <a:p>
            <a:pPr marL="342900" indent="-342900">
              <a:buFontTx/>
              <a:buChar char="-"/>
            </a:pPr>
            <a:endParaRPr lang="en-US" altLang="zh-CN" sz="1600" dirty="0"/>
          </a:p>
          <a:p>
            <a:pPr marL="342900" indent="-342900">
              <a:buFontTx/>
              <a:buChar char="-"/>
            </a:pPr>
            <a:r>
              <a:rPr kumimoji="1" lang="zh-CN" altLang="en-US" sz="1600" dirty="0"/>
              <a:t>根据用户</a:t>
            </a:r>
            <a:r>
              <a:rPr kumimoji="1" lang="en-US" altLang="zh-CN" sz="1600" dirty="0"/>
              <a:t>ID</a:t>
            </a:r>
            <a:r>
              <a:rPr kumimoji="1" lang="zh-CN" altLang="en-US" sz="1600" dirty="0"/>
              <a:t>检索得到用户的状态</a:t>
            </a:r>
            <a:endParaRPr kumimoji="1" lang="en-US" altLang="zh-CN" sz="1600" dirty="0"/>
          </a:p>
          <a:p>
            <a:pPr marL="342900" indent="-342900">
              <a:buFontTx/>
              <a:buChar char="-"/>
            </a:pPr>
            <a:endParaRPr kumimoji="1" lang="en-US" altLang="zh-CN" sz="1600" dirty="0"/>
          </a:p>
          <a:p>
            <a:pPr marL="342900" indent="-342900">
              <a:buFontTx/>
              <a:buChar char="-"/>
            </a:pPr>
            <a:r>
              <a:rPr kumimoji="1" lang="zh-CN" altLang="en-US" sz="1600" dirty="0"/>
              <a:t>管理员对用户进行封禁</a:t>
            </a:r>
            <a:r>
              <a:rPr kumimoji="1" lang="en-US" altLang="zh-CN" sz="1600" dirty="0"/>
              <a:t>/</a:t>
            </a:r>
            <a:r>
              <a:rPr kumimoji="1" lang="zh-CN" altLang="en-US" sz="1600" dirty="0"/>
              <a:t>解除封禁操作</a:t>
            </a:r>
            <a:endParaRPr kumimoji="1" lang="en-US" altLang="zh-CN" sz="1600" dirty="0"/>
          </a:p>
          <a:p>
            <a:pPr marL="342900" indent="-342900">
              <a:buFontTx/>
              <a:buChar char="-"/>
            </a:pPr>
            <a:endParaRPr lang="zh-CN" altLang="en-US" sz="2400" dirty="0"/>
          </a:p>
          <a:p>
            <a:pPr marL="342900" indent="-342900">
              <a:buFontTx/>
              <a:buChar char="-"/>
            </a:pPr>
            <a:endParaRPr kumimoji="1" lang="zh-CN" altLang="en-US" sz="2400" dirty="0"/>
          </a:p>
          <a:p>
            <a:pPr marL="342900" indent="-342900">
              <a:buFontTx/>
              <a:buChar char="-"/>
            </a:pPr>
            <a:endParaRPr kumimoji="1" lang="en-US" altLang="zh-CN" sz="2400" dirty="0"/>
          </a:p>
          <a:p>
            <a:endParaRPr kumimoji="1" lang="en-US" altLang="zh-CN" sz="2400" dirty="0"/>
          </a:p>
          <a:p>
            <a:endParaRPr kumimoji="1" lang="zh-CN" altLang="en-US" dirty="0"/>
          </a:p>
        </p:txBody>
      </p:sp>
      <p:sp>
        <p:nvSpPr>
          <p:cNvPr id="4" name="文本框 3">
            <a:extLst>
              <a:ext uri="{FF2B5EF4-FFF2-40B4-BE49-F238E27FC236}">
                <a16:creationId xmlns:a16="http://schemas.microsoft.com/office/drawing/2014/main" id="{688D76CB-31E4-9548-990D-BB5B54612307}"/>
              </a:ext>
            </a:extLst>
          </p:cNvPr>
          <p:cNvSpPr txBox="1"/>
          <p:nvPr/>
        </p:nvSpPr>
        <p:spPr>
          <a:xfrm>
            <a:off x="1042990" y="948690"/>
            <a:ext cx="3791416" cy="369332"/>
          </a:xfrm>
          <a:prstGeom prst="rect">
            <a:avLst/>
          </a:prstGeom>
          <a:noFill/>
        </p:spPr>
        <p:txBody>
          <a:bodyPr wrap="square" rtlCol="0">
            <a:spAutoFit/>
          </a:bodyPr>
          <a:lstStyle/>
          <a:p>
            <a:r>
              <a:rPr kumimoji="1" lang="zh-CN" altLang="en-US" dirty="0"/>
              <a:t>用例图：</a:t>
            </a:r>
          </a:p>
        </p:txBody>
      </p:sp>
    </p:spTree>
  </p:cSld>
  <p:clrMapOvr>
    <a:masterClrMapping/>
  </p:clrMapOvr>
  <p:transition spd="slow" advTm="3000">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042990" y="235702"/>
            <a:ext cx="45549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02 |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平台管理子系统</a:t>
            </a:r>
          </a:p>
        </p:txBody>
      </p:sp>
      <p:sp>
        <p:nvSpPr>
          <p:cNvPr id="24" name="文本框 23">
            <a:extLst>
              <a:ext uri="{FF2B5EF4-FFF2-40B4-BE49-F238E27FC236}">
                <a16:creationId xmlns:a16="http://schemas.microsoft.com/office/drawing/2014/main" id="{EF8711FF-6E79-A642-A89B-95D2C18F01AF}"/>
              </a:ext>
            </a:extLst>
          </p:cNvPr>
          <p:cNvSpPr txBox="1"/>
          <p:nvPr/>
        </p:nvSpPr>
        <p:spPr>
          <a:xfrm>
            <a:off x="742950" y="1120676"/>
            <a:ext cx="8207297" cy="4801314"/>
          </a:xfrm>
          <a:prstGeom prst="rect">
            <a:avLst/>
          </a:prstGeom>
          <a:noFill/>
        </p:spPr>
        <p:txBody>
          <a:bodyPr wrap="square" rtlCol="0">
            <a:spAutoFit/>
          </a:bodyPr>
          <a:lstStyle/>
          <a:p>
            <a:r>
              <a:rPr kumimoji="1" lang="zh-CN" altLang="en-US" dirty="0"/>
              <a:t>实现中遇到的一些问题：</a:t>
            </a:r>
            <a:endParaRPr kumimoji="1" lang="en-US" altLang="zh-CN" dirty="0"/>
          </a:p>
          <a:p>
            <a:pPr marL="285750" indent="-285750">
              <a:buFontTx/>
              <a:buChar char="-"/>
            </a:pPr>
            <a:r>
              <a:rPr kumimoji="1" lang="zh-CN" altLang="en-US" dirty="0"/>
              <a:t>用户的封禁状态在数据库表中对应的</a:t>
            </a:r>
            <a:r>
              <a:rPr kumimoji="1" lang="en-US" altLang="zh-CN" dirty="0"/>
              <a:t>attribute</a:t>
            </a:r>
            <a:r>
              <a:rPr kumimoji="1" lang="zh-CN" altLang="en-US" dirty="0"/>
              <a:t>为</a:t>
            </a:r>
            <a:r>
              <a:rPr kumimoji="1" lang="en-US" altLang="zh-CN" dirty="0"/>
              <a:t>char</a:t>
            </a:r>
            <a:r>
              <a:rPr kumimoji="1" lang="zh-CN" altLang="en-US" dirty="0"/>
              <a:t>类型，由于负责开发各个模块的小队之间最初并没有就这一点达成共识，导致最开始调试时出现了</a:t>
            </a:r>
            <a:r>
              <a:rPr kumimoji="1" lang="en-US" altLang="zh-CN" dirty="0"/>
              <a:t>C#</a:t>
            </a:r>
            <a:r>
              <a:rPr kumimoji="1" lang="zh-CN" altLang="en-US" dirty="0"/>
              <a:t>代码中利用</a:t>
            </a:r>
            <a:r>
              <a:rPr kumimoji="1" lang="en-US" altLang="zh-CN" dirty="0"/>
              <a:t>ORM</a:t>
            </a:r>
            <a:r>
              <a:rPr kumimoji="1" lang="zh-CN" altLang="en-US" dirty="0"/>
              <a:t>框架映射到的对象中该属性为</a:t>
            </a:r>
            <a:r>
              <a:rPr kumimoji="1" lang="en-US" altLang="zh-CN" dirty="0"/>
              <a:t>string</a:t>
            </a:r>
            <a:r>
              <a:rPr kumimoji="1" lang="zh-CN" altLang="en-US" dirty="0"/>
              <a:t>类型，从而导致最初使用</a:t>
            </a:r>
            <a:r>
              <a:rPr kumimoji="1" lang="en-US" altLang="zh-CN" dirty="0"/>
              <a:t>“BLOCKED”</a:t>
            </a:r>
            <a:r>
              <a:rPr kumimoji="1" lang="zh-CN" altLang="en-US" dirty="0"/>
              <a:t>这样的字符串来存储用户状态然后导致后端故障，后期相关组员齐心协力发现了这个</a:t>
            </a:r>
            <a:r>
              <a:rPr kumimoji="1" lang="en-US" altLang="zh-CN" dirty="0"/>
              <a:t>bug</a:t>
            </a:r>
            <a:r>
              <a:rPr kumimoji="1" lang="zh-CN" altLang="en-US" dirty="0"/>
              <a:t>并解决</a:t>
            </a:r>
            <a:endParaRPr kumimoji="1" lang="en-US" altLang="zh-CN" dirty="0"/>
          </a:p>
          <a:p>
            <a:pPr marL="285750" indent="-285750">
              <a:buFontTx/>
              <a:buChar char="-"/>
            </a:pPr>
            <a:r>
              <a:rPr kumimoji="1" lang="en" altLang="zh-CN" dirty="0"/>
              <a:t>route</a:t>
            </a:r>
            <a:r>
              <a:rPr kumimoji="1" lang="zh-CN" altLang="en-US" dirty="0"/>
              <a:t>的部分最开始设置的不够细致，两个</a:t>
            </a:r>
            <a:r>
              <a:rPr kumimoji="1" lang="en" altLang="zh-CN" dirty="0" err="1"/>
              <a:t>httpget</a:t>
            </a:r>
            <a:r>
              <a:rPr kumimoji="1" lang="zh-CN" altLang="en-US" dirty="0"/>
              <a:t>存在冲突导致后端崩溃，之后该故障被排查出来</a:t>
            </a:r>
            <a:endParaRPr kumimoji="1" lang="en-US" altLang="zh-CN" dirty="0"/>
          </a:p>
          <a:p>
            <a:pPr marL="285750" indent="-285750">
              <a:buFontTx/>
              <a:buChar char="-"/>
            </a:pPr>
            <a:endParaRPr kumimoji="1" lang="en-US" altLang="zh-CN" dirty="0"/>
          </a:p>
          <a:p>
            <a:endParaRPr kumimoji="1" lang="en-US" altLang="zh-CN" dirty="0"/>
          </a:p>
          <a:p>
            <a:r>
              <a:rPr kumimoji="1" lang="zh-CN" altLang="en-US" dirty="0"/>
              <a:t>该子系统的特色：</a:t>
            </a:r>
            <a:endParaRPr kumimoji="1" lang="en-US" altLang="zh-CN" dirty="0"/>
          </a:p>
          <a:p>
            <a:pPr marL="285750" indent="-285750">
              <a:buFontTx/>
              <a:buChar char="-"/>
            </a:pPr>
            <a:r>
              <a:rPr kumimoji="1" lang="zh-CN" altLang="en-US" dirty="0"/>
              <a:t>遵循着低内聚，高耦合的思想，通过实现易用的接口构造充分的抽象，同时复用已有的接口保证代码可读性</a:t>
            </a:r>
            <a:endParaRPr kumimoji="1" lang="en-US" altLang="zh-CN" dirty="0"/>
          </a:p>
          <a:p>
            <a:pPr marL="285750" indent="-285750">
              <a:buFontTx/>
              <a:buChar char="-"/>
            </a:pPr>
            <a:endParaRPr kumimoji="1" lang="en-US" altLang="zh-CN" dirty="0"/>
          </a:p>
          <a:p>
            <a:r>
              <a:rPr kumimoji="1" lang="zh-CN" altLang="en-US" dirty="0"/>
              <a:t>还需改进：</a:t>
            </a:r>
            <a:endParaRPr kumimoji="1" lang="en-US" altLang="zh-CN" dirty="0"/>
          </a:p>
          <a:p>
            <a:r>
              <a:rPr kumimoji="1" lang="en-US" altLang="zh-CN" dirty="0"/>
              <a:t>-</a:t>
            </a:r>
            <a:r>
              <a:rPr kumimoji="1" lang="zh-CN" altLang="en-US" dirty="0"/>
              <a:t> 对于被封禁的用户可以引入更多的制裁措施</a:t>
            </a:r>
            <a:endParaRPr kumimoji="1" lang="en-US" altLang="zh-CN" dirty="0"/>
          </a:p>
          <a:p>
            <a:pPr marL="285750" indent="-285750">
              <a:buFontTx/>
              <a:buChar char="-"/>
            </a:pPr>
            <a:endParaRPr kumimoji="1" lang="en-US" altLang="zh-CN" dirty="0"/>
          </a:p>
        </p:txBody>
      </p:sp>
    </p:spTree>
  </p:cSld>
  <p:clrMapOvr>
    <a:masterClrMapping/>
  </p:clrMapOvr>
  <p:transition spd="slow" advTm="3000">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042990" y="235702"/>
            <a:ext cx="45214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03 |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平台管理子系统</a:t>
            </a:r>
          </a:p>
        </p:txBody>
      </p:sp>
      <p:pic>
        <p:nvPicPr>
          <p:cNvPr id="24" name="图片 23" descr="图形用户界面&#10;&#10;描述已自动生成">
            <a:extLst>
              <a:ext uri="{FF2B5EF4-FFF2-40B4-BE49-F238E27FC236}">
                <a16:creationId xmlns:a16="http://schemas.microsoft.com/office/drawing/2014/main" id="{25A4BC97-4980-3148-8C42-C5AC99D92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179" y="953407"/>
            <a:ext cx="10037027" cy="4951186"/>
          </a:xfrm>
          <a:prstGeom prst="rect">
            <a:avLst/>
          </a:prstGeom>
        </p:spPr>
      </p:pic>
    </p:spTree>
  </p:cSld>
  <p:clrMapOvr>
    <a:masterClrMapping/>
  </p:clrMapOvr>
  <p:transition spd="slow" advTm="3000">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1031" y="964406"/>
            <a:ext cx="10929937" cy="49291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3934071" y="1267071"/>
            <a:ext cx="4323859" cy="4323859"/>
          </a:xfrm>
          <a:prstGeom prst="ellipse">
            <a:avLst/>
          </a:prstGeom>
          <a:noFill/>
          <a:ln w="25400">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D2FCFFA-7F36-9D59-9AD7-268AAD9E9487}"/>
              </a:ext>
            </a:extLst>
          </p:cNvPr>
          <p:cNvSpPr txBox="1"/>
          <p:nvPr/>
        </p:nvSpPr>
        <p:spPr>
          <a:xfrm>
            <a:off x="4849180" y="3964083"/>
            <a:ext cx="2699415" cy="461665"/>
          </a:xfrm>
          <a:prstGeom prst="rect">
            <a:avLst/>
          </a:prstGeom>
          <a:noFill/>
        </p:spPr>
        <p:txBody>
          <a:bodyPr wrap="square" rtlCol="0">
            <a:spAutoFit/>
          </a:bodyPr>
          <a:lstStyle/>
          <a:p>
            <a:pPr algn="ct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团队协作与分工</a:t>
            </a:r>
          </a:p>
        </p:txBody>
      </p:sp>
      <p:sp>
        <p:nvSpPr>
          <p:cNvPr id="5" name="椭圆 4">
            <a:extLst>
              <a:ext uri="{FF2B5EF4-FFF2-40B4-BE49-F238E27FC236}">
                <a16:creationId xmlns:a16="http://schemas.microsoft.com/office/drawing/2014/main" id="{5BB30770-1920-09AB-97BC-579CA0DCA2DE}"/>
              </a:ext>
            </a:extLst>
          </p:cNvPr>
          <p:cNvSpPr/>
          <p:nvPr/>
        </p:nvSpPr>
        <p:spPr>
          <a:xfrm>
            <a:off x="5446042" y="2421226"/>
            <a:ext cx="1350218" cy="1350218"/>
          </a:xfrm>
          <a:prstGeom prst="ellipse">
            <a:avLst/>
          </a:prstGeom>
          <a:solidFill>
            <a:srgbClr val="4886C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886C4"/>
              </a:solidFill>
            </a:endParaRPr>
          </a:p>
        </p:txBody>
      </p:sp>
      <p:sp>
        <p:nvSpPr>
          <p:cNvPr id="8" name="work-tools-cross_53063">
            <a:extLst>
              <a:ext uri="{FF2B5EF4-FFF2-40B4-BE49-F238E27FC236}">
                <a16:creationId xmlns:a16="http://schemas.microsoft.com/office/drawing/2014/main" id="{EEE9E881-4CAE-B225-D343-77B9AF84839C}"/>
              </a:ext>
            </a:extLst>
          </p:cNvPr>
          <p:cNvSpPr>
            <a:spLocks noChangeAspect="1"/>
          </p:cNvSpPr>
          <p:nvPr/>
        </p:nvSpPr>
        <p:spPr bwMode="auto">
          <a:xfrm>
            <a:off x="5705100" y="2675887"/>
            <a:ext cx="832102" cy="800248"/>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txBody>
          <a:bodyPr/>
          <a:lstStyle/>
          <a:p>
            <a:endParaRPr lang="zh-CN" altLang="en-US"/>
          </a:p>
        </p:txBody>
      </p:sp>
    </p:spTree>
    <p:extLst>
      <p:ext uri="{BB962C8B-B14F-4D97-AF65-F5344CB8AC3E}">
        <p14:creationId xmlns:p14="http://schemas.microsoft.com/office/powerpoint/2010/main" val="3642698953"/>
      </p:ext>
    </p:extLst>
  </p:cSld>
  <p:clrMapOvr>
    <a:masterClrMapping/>
  </p:clrMapOvr>
  <p:transition spd="slow" advTm="3000">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187D123-501E-C251-FDD0-ADE74AD20023}"/>
              </a:ext>
            </a:extLst>
          </p:cNvPr>
          <p:cNvSpPr/>
          <p:nvPr/>
        </p:nvSpPr>
        <p:spPr>
          <a:xfrm>
            <a:off x="1788232" y="1276691"/>
            <a:ext cx="3474125" cy="922688"/>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通过</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Git+GitHub</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进行</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代码共享和版本控制</a:t>
            </a:r>
          </a:p>
        </p:txBody>
      </p:sp>
      <p:pic>
        <p:nvPicPr>
          <p:cNvPr id="10" name="图片 9">
            <a:extLst>
              <a:ext uri="{FF2B5EF4-FFF2-40B4-BE49-F238E27FC236}">
                <a16:creationId xmlns:a16="http://schemas.microsoft.com/office/drawing/2014/main" id="{39167ACF-9472-0E27-AF10-6D9944B5D3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678" y="1276691"/>
            <a:ext cx="609600" cy="609600"/>
          </a:xfrm>
          <a:prstGeom prst="rect">
            <a:avLst/>
          </a:prstGeom>
        </p:spPr>
      </p:pic>
      <p:pic>
        <p:nvPicPr>
          <p:cNvPr id="12" name="图片 11">
            <a:extLst>
              <a:ext uri="{FF2B5EF4-FFF2-40B4-BE49-F238E27FC236}">
                <a16:creationId xmlns:a16="http://schemas.microsoft.com/office/drawing/2014/main" id="{5F33062C-C646-7E61-C827-74B28BC82BBB}"/>
              </a:ext>
            </a:extLst>
          </p:cNvPr>
          <p:cNvPicPr>
            <a:picLocks noChangeAspect="1"/>
          </p:cNvPicPr>
          <p:nvPr/>
        </p:nvPicPr>
        <p:blipFill rotWithShape="1">
          <a:blip r:embed="rId4">
            <a:extLst>
              <a:ext uri="{28A0092B-C50C-407E-A947-70E740481C1C}">
                <a14:useLocalDpi xmlns:a14="http://schemas.microsoft.com/office/drawing/2010/main" val="0"/>
              </a:ext>
            </a:extLst>
          </a:blip>
          <a:srcRect t="-2198" r="90106" b="-1"/>
          <a:stretch/>
        </p:blipFill>
        <p:spPr>
          <a:xfrm rot="4369138">
            <a:off x="4743160" y="-1698946"/>
            <a:ext cx="1283496" cy="9013545"/>
          </a:xfrm>
          <a:prstGeom prst="rect">
            <a:avLst/>
          </a:prstGeom>
        </p:spPr>
      </p:pic>
      <p:pic>
        <p:nvPicPr>
          <p:cNvPr id="14" name="图片 13">
            <a:extLst>
              <a:ext uri="{FF2B5EF4-FFF2-40B4-BE49-F238E27FC236}">
                <a16:creationId xmlns:a16="http://schemas.microsoft.com/office/drawing/2014/main" id="{77F8007F-39DE-DA8C-60F8-74A581241DBC}"/>
              </a:ext>
            </a:extLst>
          </p:cNvPr>
          <p:cNvPicPr>
            <a:picLocks noChangeAspect="1"/>
          </p:cNvPicPr>
          <p:nvPr/>
        </p:nvPicPr>
        <p:blipFill>
          <a:blip r:embed="rId5"/>
          <a:stretch>
            <a:fillRect/>
          </a:stretch>
        </p:blipFill>
        <p:spPr>
          <a:xfrm>
            <a:off x="3515790" y="4539826"/>
            <a:ext cx="8990462" cy="1571239"/>
          </a:xfrm>
          <a:prstGeom prst="rect">
            <a:avLst/>
          </a:prstGeom>
        </p:spPr>
      </p:pic>
    </p:spTree>
    <p:extLst>
      <p:ext uri="{BB962C8B-B14F-4D97-AF65-F5344CB8AC3E}">
        <p14:creationId xmlns:p14="http://schemas.microsoft.com/office/powerpoint/2010/main" val="2711832905"/>
      </p:ext>
    </p:extLst>
  </p:cSld>
  <p:clrMapOvr>
    <a:masterClrMapping/>
  </p:clrMapOvr>
  <p:transition spd="slow" advTm="3000">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1031" y="964406"/>
            <a:ext cx="10929937" cy="49291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3934071" y="1267071"/>
            <a:ext cx="4323859" cy="4323859"/>
          </a:xfrm>
          <a:prstGeom prst="ellipse">
            <a:avLst/>
          </a:prstGeom>
          <a:noFill/>
          <a:ln w="25400">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4E51F781-E6DC-B62C-042F-4EC306061106}"/>
              </a:ext>
            </a:extLst>
          </p:cNvPr>
          <p:cNvSpPr/>
          <p:nvPr/>
        </p:nvSpPr>
        <p:spPr>
          <a:xfrm>
            <a:off x="4618673" y="2967335"/>
            <a:ext cx="295465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界面展示</a:t>
            </a:r>
          </a:p>
        </p:txBody>
      </p:sp>
    </p:spTree>
    <p:extLst>
      <p:ext uri="{BB962C8B-B14F-4D97-AF65-F5344CB8AC3E}">
        <p14:creationId xmlns:p14="http://schemas.microsoft.com/office/powerpoint/2010/main" val="1835472897"/>
      </p:ext>
    </p:extLst>
  </p:cSld>
  <p:clrMapOvr>
    <a:masterClrMapping/>
  </p:clrMapOvr>
  <p:transition spd="slow" advTm="3000">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1031" y="964406"/>
            <a:ext cx="10929937" cy="49291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3934071" y="1267071"/>
            <a:ext cx="4323859" cy="4323859"/>
          </a:xfrm>
          <a:prstGeom prst="ellipse">
            <a:avLst/>
          </a:prstGeom>
          <a:noFill/>
          <a:ln w="25400">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2EA4D9A-F7CA-8F11-2EA0-BD6CAC1BFB6E}"/>
              </a:ext>
            </a:extLst>
          </p:cNvPr>
          <p:cNvSpPr/>
          <p:nvPr/>
        </p:nvSpPr>
        <p:spPr>
          <a:xfrm>
            <a:off x="3926177" y="2967335"/>
            <a:ext cx="4339650"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敬请批评指正</a:t>
            </a:r>
          </a:p>
        </p:txBody>
      </p:sp>
    </p:spTree>
    <p:extLst>
      <p:ext uri="{BB962C8B-B14F-4D97-AF65-F5344CB8AC3E}">
        <p14:creationId xmlns:p14="http://schemas.microsoft.com/office/powerpoint/2010/main" val="1924736078"/>
      </p:ext>
    </p:extLst>
  </p:cSld>
  <p:clrMapOvr>
    <a:masterClrMapping/>
  </p:clrMapOvr>
  <p:transition spd="slow" advTm="3000">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19671"/>
        </a:solidFill>
        <a:effectLst/>
      </p:bgPr>
    </p:bg>
    <p:spTree>
      <p:nvGrpSpPr>
        <p:cNvPr id="1" name=""/>
        <p:cNvGrpSpPr/>
        <p:nvPr/>
      </p:nvGrpSpPr>
      <p:grpSpPr>
        <a:xfrm>
          <a:off x="0" y="0"/>
          <a:ext cx="0" cy="0"/>
          <a:chOff x="0" y="0"/>
          <a:chExt cx="0" cy="0"/>
        </a:xfrm>
      </p:grpSpPr>
      <p:sp>
        <p:nvSpPr>
          <p:cNvPr id="6" name="矩形 5"/>
          <p:cNvSpPr/>
          <p:nvPr/>
        </p:nvSpPr>
        <p:spPr>
          <a:xfrm>
            <a:off x="631031" y="964406"/>
            <a:ext cx="10929937" cy="49291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3934071" y="1267071"/>
            <a:ext cx="4323859" cy="4323859"/>
          </a:xfrm>
          <a:prstGeom prst="ellipse">
            <a:avLst/>
          </a:prstGeom>
          <a:noFill/>
          <a:ln w="25400">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316312" y="3542240"/>
            <a:ext cx="3559377"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系统整体简介</a:t>
            </a:r>
            <a:endParaRPr lang="zh-CN" altLang="en-US" sz="2800" b="1" dirty="0">
              <a:solidFill>
                <a:schemeClr val="tx1">
                  <a:lumMod val="85000"/>
                  <a:lumOff val="15000"/>
                </a:schemeClr>
              </a:solidFill>
              <a:latin typeface="幼圆" panose="02010509060101010101" pitchFamily="49" charset="-122"/>
              <a:ea typeface="幼圆" panose="02010509060101010101" pitchFamily="49" charset="-122"/>
            </a:endParaRPr>
          </a:p>
        </p:txBody>
      </p:sp>
      <p:sp>
        <p:nvSpPr>
          <p:cNvPr id="32" name="矩形 31"/>
          <p:cNvSpPr/>
          <p:nvPr/>
        </p:nvSpPr>
        <p:spPr>
          <a:xfrm>
            <a:off x="4743357" y="4116075"/>
            <a:ext cx="2705287" cy="646331"/>
          </a:xfrm>
          <a:prstGeom prst="rect">
            <a:avLst/>
          </a:prstGeom>
        </p:spPr>
        <p:txBody>
          <a:bodyPr wrap="square">
            <a:spAutoFit/>
          </a:bodyPr>
          <a:lstStyle/>
          <a:p>
            <a:pPr algn="ctr"/>
            <a:r>
              <a:rPr lang="en-US" altLang="zh-CN" kern="0" dirty="0">
                <a:solidFill>
                  <a:schemeClr val="tx1">
                    <a:lumMod val="85000"/>
                    <a:lumOff val="15000"/>
                  </a:schemeClr>
                </a:solidFill>
                <a:latin typeface="幼圆" panose="02010509060101010101" pitchFamily="49" charset="-122"/>
                <a:ea typeface="幼圆" panose="02010509060101010101" pitchFamily="49" charset="-122"/>
                <a:cs typeface="Arial" panose="020B0604020202020204" pitchFamily="34" charset="0"/>
                <a:sym typeface="+mn-ea"/>
              </a:rPr>
              <a:t>The whole description of our system</a:t>
            </a:r>
            <a:endParaRPr lang="zh-CN" altLang="en-US" kern="0" dirty="0">
              <a:solidFill>
                <a:schemeClr val="tx1">
                  <a:lumMod val="85000"/>
                  <a:lumOff val="15000"/>
                </a:schemeClr>
              </a:solidFill>
              <a:latin typeface="幼圆" panose="02010509060101010101" pitchFamily="49" charset="-122"/>
              <a:ea typeface="幼圆" panose="02010509060101010101" pitchFamily="49" charset="-122"/>
              <a:cs typeface="Arial" panose="020B0604020202020204" pitchFamily="34" charset="0"/>
              <a:sym typeface="+mn-ea"/>
            </a:endParaRPr>
          </a:p>
        </p:txBody>
      </p:sp>
      <p:sp>
        <p:nvSpPr>
          <p:cNvPr id="33" name="stack-of-books-and-a-magnifier_67996"/>
          <p:cNvSpPr>
            <a:spLocks noChangeAspect="1"/>
          </p:cNvSpPr>
          <p:nvPr/>
        </p:nvSpPr>
        <p:spPr bwMode="auto">
          <a:xfrm>
            <a:off x="5612179" y="2076143"/>
            <a:ext cx="967644" cy="1167369"/>
          </a:xfrm>
          <a:custGeom>
            <a:avLst/>
            <a:gdLst>
              <a:gd name="T0" fmla="*/ 3002 w 3074"/>
              <a:gd name="T1" fmla="*/ 345 h 3714"/>
              <a:gd name="T2" fmla="*/ 2752 w 3074"/>
              <a:gd name="T3" fmla="*/ 345 h 3714"/>
              <a:gd name="T4" fmla="*/ 2752 w 3074"/>
              <a:gd name="T5" fmla="*/ 72 h 3714"/>
              <a:gd name="T6" fmla="*/ 2681 w 3074"/>
              <a:gd name="T7" fmla="*/ 0 h 3714"/>
              <a:gd name="T8" fmla="*/ 244 w 3074"/>
              <a:gd name="T9" fmla="*/ 0 h 3714"/>
              <a:gd name="T10" fmla="*/ 0 w 3074"/>
              <a:gd name="T11" fmla="*/ 244 h 3714"/>
              <a:gd name="T12" fmla="*/ 0 w 3074"/>
              <a:gd name="T13" fmla="*/ 3469 h 3714"/>
              <a:gd name="T14" fmla="*/ 244 w 3074"/>
              <a:gd name="T15" fmla="*/ 3714 h 3714"/>
              <a:gd name="T16" fmla="*/ 3002 w 3074"/>
              <a:gd name="T17" fmla="*/ 3714 h 3714"/>
              <a:gd name="T18" fmla="*/ 3074 w 3074"/>
              <a:gd name="T19" fmla="*/ 3642 h 3714"/>
              <a:gd name="T20" fmla="*/ 3074 w 3074"/>
              <a:gd name="T21" fmla="*/ 417 h 3714"/>
              <a:gd name="T22" fmla="*/ 3002 w 3074"/>
              <a:gd name="T23" fmla="*/ 345 h 3714"/>
              <a:gd name="T24" fmla="*/ 244 w 3074"/>
              <a:gd name="T25" fmla="*/ 143 h 3714"/>
              <a:gd name="T26" fmla="*/ 2609 w 3074"/>
              <a:gd name="T27" fmla="*/ 143 h 3714"/>
              <a:gd name="T28" fmla="*/ 2609 w 3074"/>
              <a:gd name="T29" fmla="*/ 345 h 3714"/>
              <a:gd name="T30" fmla="*/ 2421 w 3074"/>
              <a:gd name="T31" fmla="*/ 345 h 3714"/>
              <a:gd name="T32" fmla="*/ 1704 w 3074"/>
              <a:gd name="T33" fmla="*/ 345 h 3714"/>
              <a:gd name="T34" fmla="*/ 244 w 3074"/>
              <a:gd name="T35" fmla="*/ 345 h 3714"/>
              <a:gd name="T36" fmla="*/ 143 w 3074"/>
              <a:gd name="T37" fmla="*/ 244 h 3714"/>
              <a:gd name="T38" fmla="*/ 244 w 3074"/>
              <a:gd name="T39" fmla="*/ 143 h 3714"/>
              <a:gd name="T40" fmla="*/ 1776 w 3074"/>
              <a:gd name="T41" fmla="*/ 488 h 3714"/>
              <a:gd name="T42" fmla="*/ 2349 w 3074"/>
              <a:gd name="T43" fmla="*/ 488 h 3714"/>
              <a:gd name="T44" fmla="*/ 2349 w 3074"/>
              <a:gd name="T45" fmla="*/ 1670 h 3714"/>
              <a:gd name="T46" fmla="*/ 2103 w 3074"/>
              <a:gd name="T47" fmla="*/ 1504 h 3714"/>
              <a:gd name="T48" fmla="*/ 2063 w 3074"/>
              <a:gd name="T49" fmla="*/ 1492 h 3714"/>
              <a:gd name="T50" fmla="*/ 2022 w 3074"/>
              <a:gd name="T51" fmla="*/ 1504 h 3714"/>
              <a:gd name="T52" fmla="*/ 1776 w 3074"/>
              <a:gd name="T53" fmla="*/ 1670 h 3714"/>
              <a:gd name="T54" fmla="*/ 1776 w 3074"/>
              <a:gd name="T55" fmla="*/ 488 h 3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4" h="3714">
                <a:moveTo>
                  <a:pt x="3002" y="345"/>
                </a:moveTo>
                <a:lnTo>
                  <a:pt x="2752" y="345"/>
                </a:lnTo>
                <a:lnTo>
                  <a:pt x="2752" y="72"/>
                </a:lnTo>
                <a:cubicBezTo>
                  <a:pt x="2752" y="32"/>
                  <a:pt x="2720" y="0"/>
                  <a:pt x="2681" y="0"/>
                </a:cubicBezTo>
                <a:lnTo>
                  <a:pt x="244" y="0"/>
                </a:lnTo>
                <a:cubicBezTo>
                  <a:pt x="109" y="0"/>
                  <a:pt x="0" y="110"/>
                  <a:pt x="0" y="244"/>
                </a:cubicBezTo>
                <a:lnTo>
                  <a:pt x="0" y="3469"/>
                </a:lnTo>
                <a:cubicBezTo>
                  <a:pt x="0" y="3604"/>
                  <a:pt x="109" y="3714"/>
                  <a:pt x="244" y="3714"/>
                </a:cubicBezTo>
                <a:lnTo>
                  <a:pt x="3002" y="3714"/>
                </a:lnTo>
                <a:cubicBezTo>
                  <a:pt x="3042" y="3714"/>
                  <a:pt x="3074" y="3681"/>
                  <a:pt x="3074" y="3642"/>
                </a:cubicBezTo>
                <a:lnTo>
                  <a:pt x="3074" y="417"/>
                </a:lnTo>
                <a:cubicBezTo>
                  <a:pt x="3074" y="377"/>
                  <a:pt x="3042" y="345"/>
                  <a:pt x="3002" y="345"/>
                </a:cubicBezTo>
                <a:close/>
                <a:moveTo>
                  <a:pt x="244" y="143"/>
                </a:moveTo>
                <a:lnTo>
                  <a:pt x="2609" y="143"/>
                </a:lnTo>
                <a:lnTo>
                  <a:pt x="2609" y="345"/>
                </a:lnTo>
                <a:lnTo>
                  <a:pt x="2421" y="345"/>
                </a:lnTo>
                <a:lnTo>
                  <a:pt x="1704" y="345"/>
                </a:lnTo>
                <a:lnTo>
                  <a:pt x="244" y="345"/>
                </a:lnTo>
                <a:cubicBezTo>
                  <a:pt x="188" y="345"/>
                  <a:pt x="143" y="300"/>
                  <a:pt x="143" y="244"/>
                </a:cubicBezTo>
                <a:cubicBezTo>
                  <a:pt x="143" y="189"/>
                  <a:pt x="188" y="143"/>
                  <a:pt x="244" y="143"/>
                </a:cubicBezTo>
                <a:close/>
                <a:moveTo>
                  <a:pt x="1776" y="488"/>
                </a:moveTo>
                <a:lnTo>
                  <a:pt x="2349" y="488"/>
                </a:lnTo>
                <a:lnTo>
                  <a:pt x="2349" y="1670"/>
                </a:lnTo>
                <a:lnTo>
                  <a:pt x="2103" y="1504"/>
                </a:lnTo>
                <a:cubicBezTo>
                  <a:pt x="2091" y="1496"/>
                  <a:pt x="2077" y="1492"/>
                  <a:pt x="2063" y="1492"/>
                </a:cubicBezTo>
                <a:cubicBezTo>
                  <a:pt x="2048" y="1492"/>
                  <a:pt x="2035" y="1496"/>
                  <a:pt x="2022" y="1504"/>
                </a:cubicBezTo>
                <a:lnTo>
                  <a:pt x="1776" y="1670"/>
                </a:lnTo>
                <a:lnTo>
                  <a:pt x="1776" y="488"/>
                </a:lnTo>
                <a:close/>
              </a:path>
            </a:pathLst>
          </a:custGeom>
          <a:solidFill>
            <a:srgbClr val="4886C4"/>
          </a:solidFill>
          <a:ln>
            <a:noFill/>
          </a:ln>
        </p:spPr>
        <p:txBody>
          <a:bodyPr/>
          <a:lstStyle/>
          <a:p>
            <a:endParaRPr lang="zh-CN" altLang="en-US"/>
          </a:p>
        </p:txBody>
      </p:sp>
      <p:cxnSp>
        <p:nvCxnSpPr>
          <p:cNvPr id="34" name="直接连接符 33"/>
          <p:cNvCxnSpPr/>
          <p:nvPr/>
        </p:nvCxnSpPr>
        <p:spPr>
          <a:xfrm>
            <a:off x="4743357" y="4106113"/>
            <a:ext cx="2705287" cy="0"/>
          </a:xfrm>
          <a:prstGeom prst="line">
            <a:avLst/>
          </a:prstGeom>
          <a:ln w="31750" cap="flat">
            <a:gradFill flip="none" rotWithShape="1">
              <a:gsLst>
                <a:gs pos="0">
                  <a:schemeClr val="tx1">
                    <a:lumMod val="85000"/>
                    <a:lumOff val="15000"/>
                    <a:alpha val="0"/>
                  </a:schemeClr>
                </a:gs>
                <a:gs pos="50000">
                  <a:schemeClr val="tx1">
                    <a:lumMod val="85000"/>
                    <a:lumOff val="1500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3000">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42990" y="235702"/>
            <a:ext cx="3118305" cy="461665"/>
          </a:xfrm>
          <a:prstGeom prst="rect">
            <a:avLst/>
          </a:prstGeom>
          <a:noFill/>
        </p:spPr>
        <p:txBody>
          <a:bodyPr wrap="square" rtlCol="0">
            <a:spAutoFit/>
          </a:bodyPr>
          <a:lstStyle/>
          <a:p>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01 |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走进</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MeeTeam</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220496C-FB6A-5015-129E-3E56FD8CD138}"/>
              </a:ext>
            </a:extLst>
          </p:cNvPr>
          <p:cNvSpPr txBox="1"/>
          <p:nvPr/>
        </p:nvSpPr>
        <p:spPr>
          <a:xfrm>
            <a:off x="612218" y="2159164"/>
            <a:ext cx="4037274" cy="3040517"/>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现如今，各类项目已经成为绝大多数大学生日常学习工作和生活的重要组成部分。</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Meeteam</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是一个</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Web</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端大学生项目需求发布平台，致力于为所有大学生提供最为便利的项目相关的服务。</a:t>
            </a:r>
            <a:endParaRPr lang="zh-CN" altLang="en-US" sz="2400" b="1" dirty="0">
              <a:solidFill>
                <a:schemeClr val="tx1">
                  <a:lumMod val="85000"/>
                  <a:lumOff val="15000"/>
                </a:schemeClr>
              </a:solidFill>
              <a:latin typeface="幼圆" panose="02010509060101010101" pitchFamily="49" charset="-122"/>
              <a:ea typeface="幼圆" panose="02010509060101010101" pitchFamily="49" charset="-122"/>
            </a:endParaRPr>
          </a:p>
        </p:txBody>
      </p:sp>
      <p:pic>
        <p:nvPicPr>
          <p:cNvPr id="7" name="图片 6">
            <a:extLst>
              <a:ext uri="{FF2B5EF4-FFF2-40B4-BE49-F238E27FC236}">
                <a16:creationId xmlns:a16="http://schemas.microsoft.com/office/drawing/2014/main" id="{C4702932-6526-3019-7D8D-756ABCEC66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45912">
            <a:off x="5499349" y="1280279"/>
            <a:ext cx="5789513" cy="4093186"/>
          </a:xfrm>
          <a:prstGeom prst="rect">
            <a:avLst/>
          </a:prstGeom>
          <a:ln w="38100">
            <a:solidFill>
              <a:schemeClr val="tx1"/>
            </a:solidFill>
          </a:ln>
        </p:spPr>
      </p:pic>
    </p:spTree>
  </p:cSld>
  <p:clrMapOvr>
    <a:masterClrMapping/>
  </p:clrMapOvr>
  <p:transition spd="slow" advTm="3000">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042990" y="235702"/>
            <a:ext cx="28012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01 |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系统应用主体</a:t>
            </a:r>
          </a:p>
        </p:txBody>
      </p:sp>
      <p:pic>
        <p:nvPicPr>
          <p:cNvPr id="19" name="Graphic 26" descr="Captain">
            <a:extLst>
              <a:ext uri="{FF2B5EF4-FFF2-40B4-BE49-F238E27FC236}">
                <a16:creationId xmlns:a16="http://schemas.microsoft.com/office/drawing/2014/main" id="{055EFC78-E31E-758D-542D-141CF10D3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7198" y="2041531"/>
            <a:ext cx="914400" cy="914400"/>
          </a:xfrm>
          <a:prstGeom prst="rect">
            <a:avLst/>
          </a:prstGeom>
        </p:spPr>
      </p:pic>
      <p:pic>
        <p:nvPicPr>
          <p:cNvPr id="21" name="Graphic 28" descr="Walk">
            <a:extLst>
              <a:ext uri="{FF2B5EF4-FFF2-40B4-BE49-F238E27FC236}">
                <a16:creationId xmlns:a16="http://schemas.microsoft.com/office/drawing/2014/main" id="{A5E18093-238B-D3C7-71CA-313DCFFC9F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6362" y="2041531"/>
            <a:ext cx="914400" cy="914400"/>
          </a:xfrm>
          <a:prstGeom prst="rect">
            <a:avLst/>
          </a:prstGeom>
        </p:spPr>
      </p:pic>
      <p:pic>
        <p:nvPicPr>
          <p:cNvPr id="23" name="Graphic 30" descr="Users">
            <a:extLst>
              <a:ext uri="{FF2B5EF4-FFF2-40B4-BE49-F238E27FC236}">
                <a16:creationId xmlns:a16="http://schemas.microsoft.com/office/drawing/2014/main" id="{124A992A-4E18-876A-F92A-CF5F0DF1FA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0119" y="2041531"/>
            <a:ext cx="914400" cy="914400"/>
          </a:xfrm>
          <a:prstGeom prst="rect">
            <a:avLst/>
          </a:prstGeom>
        </p:spPr>
      </p:pic>
      <p:sp>
        <p:nvSpPr>
          <p:cNvPr id="25" name="TextBox 31">
            <a:extLst>
              <a:ext uri="{FF2B5EF4-FFF2-40B4-BE49-F238E27FC236}">
                <a16:creationId xmlns:a16="http://schemas.microsoft.com/office/drawing/2014/main" id="{206B0F78-7484-7A75-85E8-4AED4F22003B}"/>
              </a:ext>
            </a:extLst>
          </p:cNvPr>
          <p:cNvSpPr txBox="1"/>
          <p:nvPr/>
        </p:nvSpPr>
        <p:spPr>
          <a:xfrm>
            <a:off x="1863790" y="3610882"/>
            <a:ext cx="1116972" cy="523220"/>
          </a:xfrm>
          <a:prstGeom prst="rect">
            <a:avLst/>
          </a:prstGeom>
          <a:noFill/>
        </p:spPr>
        <p:txBody>
          <a:bodyPr wrap="none" rtlCol="0">
            <a:spAutoFit/>
          </a:bodyPr>
          <a:lstStyle/>
          <a:p>
            <a:r>
              <a:rPr lang="en-CN" sz="2800" b="1" u="sng" dirty="0"/>
              <a:t>Visitor</a:t>
            </a:r>
          </a:p>
        </p:txBody>
      </p:sp>
      <p:sp>
        <p:nvSpPr>
          <p:cNvPr id="27" name="TextBox 33">
            <a:extLst>
              <a:ext uri="{FF2B5EF4-FFF2-40B4-BE49-F238E27FC236}">
                <a16:creationId xmlns:a16="http://schemas.microsoft.com/office/drawing/2014/main" id="{5089C40D-7157-69F2-0ED4-01F1FB3DC61E}"/>
              </a:ext>
            </a:extLst>
          </p:cNvPr>
          <p:cNvSpPr txBox="1"/>
          <p:nvPr/>
        </p:nvSpPr>
        <p:spPr>
          <a:xfrm>
            <a:off x="5390119" y="3610882"/>
            <a:ext cx="875561" cy="523220"/>
          </a:xfrm>
          <a:prstGeom prst="rect">
            <a:avLst/>
          </a:prstGeom>
          <a:noFill/>
        </p:spPr>
        <p:txBody>
          <a:bodyPr wrap="none" rtlCol="0">
            <a:spAutoFit/>
          </a:bodyPr>
          <a:lstStyle/>
          <a:p>
            <a:r>
              <a:rPr lang="en-CN" sz="2800" b="1" u="sng" dirty="0"/>
              <a:t>User</a:t>
            </a:r>
          </a:p>
        </p:txBody>
      </p:sp>
      <p:sp>
        <p:nvSpPr>
          <p:cNvPr id="31" name="TextBox 35">
            <a:extLst>
              <a:ext uri="{FF2B5EF4-FFF2-40B4-BE49-F238E27FC236}">
                <a16:creationId xmlns:a16="http://schemas.microsoft.com/office/drawing/2014/main" id="{0F66625E-1165-F656-8471-6071D5CE7EA5}"/>
              </a:ext>
            </a:extLst>
          </p:cNvPr>
          <p:cNvSpPr txBox="1"/>
          <p:nvPr/>
        </p:nvSpPr>
        <p:spPr>
          <a:xfrm>
            <a:off x="8357321" y="3610882"/>
            <a:ext cx="3002681" cy="523220"/>
          </a:xfrm>
          <a:prstGeom prst="rect">
            <a:avLst/>
          </a:prstGeom>
          <a:noFill/>
        </p:spPr>
        <p:txBody>
          <a:bodyPr wrap="none" rtlCol="0">
            <a:spAutoFit/>
          </a:bodyPr>
          <a:lstStyle/>
          <a:p>
            <a:r>
              <a:rPr lang="en-CN" sz="2800" b="1" u="sng" dirty="0"/>
              <a:t>System</a:t>
            </a:r>
            <a:r>
              <a:rPr lang="zh-CN" altLang="en-US" sz="2800" b="1" u="sng" dirty="0"/>
              <a:t> </a:t>
            </a:r>
            <a:r>
              <a:rPr lang="en-US" altLang="zh-CN" sz="2800" b="1" u="sng" dirty="0"/>
              <a:t>Supervisor</a:t>
            </a:r>
            <a:endParaRPr lang="en-CN" sz="2800" b="1" u="sng" dirty="0"/>
          </a:p>
        </p:txBody>
      </p:sp>
    </p:spTree>
  </p:cSld>
  <p:clrMapOvr>
    <a:masterClrMapping/>
  </p:clrMapOvr>
  <p:transition spd="slow" advTm="3000">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042990" y="235702"/>
            <a:ext cx="37999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01 |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系统功能性需求概述</a:t>
            </a:r>
          </a:p>
        </p:txBody>
      </p:sp>
      <p:grpSp>
        <p:nvGrpSpPr>
          <p:cNvPr id="14" name="组合 13">
            <a:extLst>
              <a:ext uri="{FF2B5EF4-FFF2-40B4-BE49-F238E27FC236}">
                <a16:creationId xmlns:a16="http://schemas.microsoft.com/office/drawing/2014/main" id="{CAD1A01C-9277-0395-5C3F-5B048D1C73B3}"/>
              </a:ext>
            </a:extLst>
          </p:cNvPr>
          <p:cNvGrpSpPr/>
          <p:nvPr/>
        </p:nvGrpSpPr>
        <p:grpSpPr>
          <a:xfrm>
            <a:off x="7620001" y="235702"/>
            <a:ext cx="4374959" cy="4035414"/>
            <a:chOff x="8048716" y="-32245"/>
            <a:chExt cx="4143284" cy="3842198"/>
          </a:xfrm>
        </p:grpSpPr>
        <p:sp>
          <p:nvSpPr>
            <p:cNvPr id="6" name="文本框 5">
              <a:extLst>
                <a:ext uri="{FF2B5EF4-FFF2-40B4-BE49-F238E27FC236}">
                  <a16:creationId xmlns:a16="http://schemas.microsoft.com/office/drawing/2014/main" id="{30FFF762-FC17-ECFE-BF42-EA4C6302C369}"/>
                </a:ext>
              </a:extLst>
            </p:cNvPr>
            <p:cNvSpPr txBox="1"/>
            <p:nvPr/>
          </p:nvSpPr>
          <p:spPr>
            <a:xfrm>
              <a:off x="8826879" y="3429000"/>
              <a:ext cx="800219" cy="380953"/>
            </a:xfrm>
            <a:prstGeom prst="rect">
              <a:avLst/>
            </a:prstGeom>
            <a:noFill/>
          </p:spPr>
          <p:txBody>
            <a:bodyPr wrap="square" rtlCol="0">
              <a:spAutoFit/>
            </a:bodyPr>
            <a:lstStyle/>
            <a:p>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平台</a:t>
              </a:r>
            </a:p>
          </p:txBody>
        </p:sp>
        <p:sp>
          <p:nvSpPr>
            <p:cNvPr id="7" name="思想气泡: 云 6">
              <a:extLst>
                <a:ext uri="{FF2B5EF4-FFF2-40B4-BE49-F238E27FC236}">
                  <a16:creationId xmlns:a16="http://schemas.microsoft.com/office/drawing/2014/main" id="{CC6C69B2-4AC8-8640-E733-AB6A2A49B982}"/>
                </a:ext>
              </a:extLst>
            </p:cNvPr>
            <p:cNvSpPr/>
            <p:nvPr/>
          </p:nvSpPr>
          <p:spPr>
            <a:xfrm>
              <a:off x="8048716" y="-32245"/>
              <a:ext cx="4143284" cy="2774949"/>
            </a:xfrm>
            <a:prstGeom prst="cloudCallout">
              <a:avLst>
                <a:gd name="adj1" fmla="val -23804"/>
                <a:gd name="adj2" fmla="val 6997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账户管理（登录、注册）</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收藏项目</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浏览历史</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展示公告</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检索公告</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87E6478F-0F59-7F9E-6748-7092C4E5713B}"/>
              </a:ext>
            </a:extLst>
          </p:cNvPr>
          <p:cNvGrpSpPr/>
          <p:nvPr/>
        </p:nvGrpSpPr>
        <p:grpSpPr>
          <a:xfrm>
            <a:off x="156297" y="999067"/>
            <a:ext cx="3917950" cy="3829110"/>
            <a:chOff x="8274050" y="0"/>
            <a:chExt cx="3917950" cy="3829110"/>
          </a:xfrm>
        </p:grpSpPr>
        <p:sp>
          <p:nvSpPr>
            <p:cNvPr id="16" name="文本框 15">
              <a:extLst>
                <a:ext uri="{FF2B5EF4-FFF2-40B4-BE49-F238E27FC236}">
                  <a16:creationId xmlns:a16="http://schemas.microsoft.com/office/drawing/2014/main" id="{FF36471B-8437-ED91-E473-92B4F4397488}"/>
                </a:ext>
              </a:extLst>
            </p:cNvPr>
            <p:cNvSpPr txBox="1"/>
            <p:nvPr/>
          </p:nvSpPr>
          <p:spPr>
            <a:xfrm>
              <a:off x="8826879" y="3429000"/>
              <a:ext cx="800219" cy="400110"/>
            </a:xfrm>
            <a:prstGeom prst="rect">
              <a:avLst/>
            </a:prstGeom>
            <a:noFill/>
          </p:spPr>
          <p:txBody>
            <a:bodyPr wrap="square" rtlCol="0">
              <a:spAutoFit/>
            </a:bodyPr>
            <a:lstStyle/>
            <a:p>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项目</a:t>
              </a:r>
            </a:p>
          </p:txBody>
        </p:sp>
        <p:sp>
          <p:nvSpPr>
            <p:cNvPr id="17" name="思想气泡: 云 16">
              <a:extLst>
                <a:ext uri="{FF2B5EF4-FFF2-40B4-BE49-F238E27FC236}">
                  <a16:creationId xmlns:a16="http://schemas.microsoft.com/office/drawing/2014/main" id="{FA9206A7-DD4D-2869-B0F3-6EC669531DB4}"/>
                </a:ext>
              </a:extLst>
            </p:cNvPr>
            <p:cNvSpPr/>
            <p:nvPr/>
          </p:nvSpPr>
          <p:spPr>
            <a:xfrm>
              <a:off x="8274050" y="0"/>
              <a:ext cx="3917950" cy="2774949"/>
            </a:xfrm>
            <a:prstGeom prst="cloudCallout">
              <a:avLst>
                <a:gd name="adj1" fmla="val -23804"/>
                <a:gd name="adj2" fmla="val 6997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项目总览</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发布项目需求</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创建项目</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搜索项目</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评论项目</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62483BF6-9C95-AC46-4E2D-E44861D5F569}"/>
              </a:ext>
            </a:extLst>
          </p:cNvPr>
          <p:cNvGrpSpPr/>
          <p:nvPr/>
        </p:nvGrpSpPr>
        <p:grpSpPr>
          <a:xfrm>
            <a:off x="3844247" y="2743635"/>
            <a:ext cx="3660775" cy="3334995"/>
            <a:chOff x="8274050" y="0"/>
            <a:chExt cx="3917950" cy="3829110"/>
          </a:xfrm>
        </p:grpSpPr>
        <p:sp>
          <p:nvSpPr>
            <p:cNvPr id="20" name="文本框 19">
              <a:extLst>
                <a:ext uri="{FF2B5EF4-FFF2-40B4-BE49-F238E27FC236}">
                  <a16:creationId xmlns:a16="http://schemas.microsoft.com/office/drawing/2014/main" id="{9219A2C0-0A95-61CC-06CD-C9281A50DE62}"/>
                </a:ext>
              </a:extLst>
            </p:cNvPr>
            <p:cNvSpPr txBox="1"/>
            <p:nvPr/>
          </p:nvSpPr>
          <p:spPr>
            <a:xfrm>
              <a:off x="8826879" y="3429000"/>
              <a:ext cx="800219" cy="400110"/>
            </a:xfrm>
            <a:prstGeom prst="rect">
              <a:avLst/>
            </a:prstGeom>
            <a:noFill/>
          </p:spPr>
          <p:txBody>
            <a:bodyPr wrap="square" rtlCol="0">
              <a:spAutoFit/>
            </a:bodyPr>
            <a:lstStyle/>
            <a:p>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管理</a:t>
              </a:r>
            </a:p>
          </p:txBody>
        </p:sp>
        <p:sp>
          <p:nvSpPr>
            <p:cNvPr id="22" name="思想气泡: 云 21">
              <a:extLst>
                <a:ext uri="{FF2B5EF4-FFF2-40B4-BE49-F238E27FC236}">
                  <a16:creationId xmlns:a16="http://schemas.microsoft.com/office/drawing/2014/main" id="{6A3906DB-E65E-5671-2756-72F38D52DCBF}"/>
                </a:ext>
              </a:extLst>
            </p:cNvPr>
            <p:cNvSpPr/>
            <p:nvPr/>
          </p:nvSpPr>
          <p:spPr>
            <a:xfrm>
              <a:off x="8274050" y="0"/>
              <a:ext cx="3917950" cy="2774949"/>
            </a:xfrm>
            <a:prstGeom prst="cloudCallout">
              <a:avLst>
                <a:gd name="adj1" fmla="val -23804"/>
                <a:gd name="adj2" fmla="val 6997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封禁</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解禁用户</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审核需求</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回复审核</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管理公告</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61948087"/>
      </p:ext>
    </p:extLst>
  </p:cSld>
  <p:clrMapOvr>
    <a:masterClrMapping/>
  </p:clrMapOvr>
  <p:transition spd="slow" advTm="3000">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4350" y="0"/>
            <a:ext cx="457200" cy="700088"/>
          </a:xfrm>
          <a:prstGeom prst="rect">
            <a:avLst/>
          </a:prstGeom>
          <a:solidFill>
            <a:srgbClr val="488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042990" y="235702"/>
            <a:ext cx="40654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01 |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系统非功能性需求概述</a:t>
            </a:r>
          </a:p>
        </p:txBody>
      </p:sp>
      <p:cxnSp>
        <p:nvCxnSpPr>
          <p:cNvPr id="4" name="直线连接符 24">
            <a:extLst>
              <a:ext uri="{FF2B5EF4-FFF2-40B4-BE49-F238E27FC236}">
                <a16:creationId xmlns:a16="http://schemas.microsoft.com/office/drawing/2014/main" id="{7F71D67A-1A48-6E53-6EAF-FDE54A0E7C81}"/>
              </a:ext>
            </a:extLst>
          </p:cNvPr>
          <p:cNvCxnSpPr>
            <a:cxnSpLocks/>
          </p:cNvCxnSpPr>
          <p:nvPr/>
        </p:nvCxnSpPr>
        <p:spPr>
          <a:xfrm>
            <a:off x="2887133" y="3941030"/>
            <a:ext cx="2731230" cy="0"/>
          </a:xfrm>
          <a:prstGeom prst="line">
            <a:avLst/>
          </a:prstGeom>
        </p:spPr>
        <p:style>
          <a:lnRef idx="3">
            <a:schemeClr val="dk1"/>
          </a:lnRef>
          <a:fillRef idx="0">
            <a:schemeClr val="dk1"/>
          </a:fillRef>
          <a:effectRef idx="2">
            <a:schemeClr val="dk1"/>
          </a:effectRef>
          <a:fontRef idx="minor">
            <a:schemeClr val="tx1"/>
          </a:fontRef>
        </p:style>
      </p:cxnSp>
      <p:cxnSp>
        <p:nvCxnSpPr>
          <p:cNvPr id="5" name="直线连接符 24">
            <a:extLst>
              <a:ext uri="{FF2B5EF4-FFF2-40B4-BE49-F238E27FC236}">
                <a16:creationId xmlns:a16="http://schemas.microsoft.com/office/drawing/2014/main" id="{79297BC7-67FE-CC34-6A10-3962362D6AE5}"/>
              </a:ext>
            </a:extLst>
          </p:cNvPr>
          <p:cNvCxnSpPr>
            <a:cxnSpLocks/>
          </p:cNvCxnSpPr>
          <p:nvPr/>
        </p:nvCxnSpPr>
        <p:spPr>
          <a:xfrm flipV="1">
            <a:off x="5618363" y="3927961"/>
            <a:ext cx="0" cy="1743699"/>
          </a:xfrm>
          <a:prstGeom prst="line">
            <a:avLst/>
          </a:prstGeom>
        </p:spPr>
        <p:style>
          <a:lnRef idx="3">
            <a:schemeClr val="dk1"/>
          </a:lnRef>
          <a:fillRef idx="0">
            <a:schemeClr val="dk1"/>
          </a:fillRef>
          <a:effectRef idx="2">
            <a:schemeClr val="dk1"/>
          </a:effectRef>
          <a:fontRef idx="minor">
            <a:schemeClr val="tx1"/>
          </a:fontRef>
        </p:style>
      </p:cxnSp>
      <p:grpSp>
        <p:nvGrpSpPr>
          <p:cNvPr id="34" name="组合 33">
            <a:extLst>
              <a:ext uri="{FF2B5EF4-FFF2-40B4-BE49-F238E27FC236}">
                <a16:creationId xmlns:a16="http://schemas.microsoft.com/office/drawing/2014/main" id="{C3F2F9F6-1EB5-55E6-6026-0493992826EC}"/>
              </a:ext>
            </a:extLst>
          </p:cNvPr>
          <p:cNvGrpSpPr/>
          <p:nvPr/>
        </p:nvGrpSpPr>
        <p:grpSpPr>
          <a:xfrm>
            <a:off x="514350" y="4683622"/>
            <a:ext cx="4594130" cy="1314590"/>
            <a:chOff x="363376" y="4137074"/>
            <a:chExt cx="6088967" cy="1314590"/>
          </a:xfrm>
        </p:grpSpPr>
        <p:sp>
          <p:nvSpPr>
            <p:cNvPr id="29" name="矩形 28">
              <a:extLst>
                <a:ext uri="{FF2B5EF4-FFF2-40B4-BE49-F238E27FC236}">
                  <a16:creationId xmlns:a16="http://schemas.microsoft.com/office/drawing/2014/main" id="{17E57E65-A390-49F9-A10D-A1FF8CCD28F9}"/>
                </a:ext>
              </a:extLst>
            </p:cNvPr>
            <p:cNvSpPr/>
            <p:nvPr/>
          </p:nvSpPr>
          <p:spPr>
            <a:xfrm>
              <a:off x="363376" y="4137074"/>
              <a:ext cx="2326288" cy="6084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安全性</a:t>
              </a:r>
            </a:p>
          </p:txBody>
        </p:sp>
        <p:sp>
          <p:nvSpPr>
            <p:cNvPr id="31" name="矩形 30">
              <a:extLst>
                <a:ext uri="{FF2B5EF4-FFF2-40B4-BE49-F238E27FC236}">
                  <a16:creationId xmlns:a16="http://schemas.microsoft.com/office/drawing/2014/main" id="{3E7A0CDC-A2DF-43DC-5543-73C9F2935964}"/>
                </a:ext>
              </a:extLst>
            </p:cNvPr>
            <p:cNvSpPr/>
            <p:nvPr/>
          </p:nvSpPr>
          <p:spPr>
            <a:xfrm>
              <a:off x="363376" y="5046040"/>
              <a:ext cx="6088967" cy="40562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数据库约束 前端约束 用户权限</a:t>
              </a:r>
            </a:p>
          </p:txBody>
        </p:sp>
      </p:grpSp>
      <p:grpSp>
        <p:nvGrpSpPr>
          <p:cNvPr id="35" name="组合 34">
            <a:extLst>
              <a:ext uri="{FF2B5EF4-FFF2-40B4-BE49-F238E27FC236}">
                <a16:creationId xmlns:a16="http://schemas.microsoft.com/office/drawing/2014/main" id="{96EE594A-D31F-BED2-C880-81C7F72D051D}"/>
              </a:ext>
            </a:extLst>
          </p:cNvPr>
          <p:cNvGrpSpPr/>
          <p:nvPr/>
        </p:nvGrpSpPr>
        <p:grpSpPr>
          <a:xfrm>
            <a:off x="3403366" y="2273885"/>
            <a:ext cx="4594130" cy="1314590"/>
            <a:chOff x="363376" y="4137074"/>
            <a:chExt cx="6088967" cy="1314590"/>
          </a:xfrm>
        </p:grpSpPr>
        <p:sp>
          <p:nvSpPr>
            <p:cNvPr id="36" name="矩形 35">
              <a:extLst>
                <a:ext uri="{FF2B5EF4-FFF2-40B4-BE49-F238E27FC236}">
                  <a16:creationId xmlns:a16="http://schemas.microsoft.com/office/drawing/2014/main" id="{D02469DD-C371-8911-829D-DEF348DD919F}"/>
                </a:ext>
              </a:extLst>
            </p:cNvPr>
            <p:cNvSpPr/>
            <p:nvPr/>
          </p:nvSpPr>
          <p:spPr>
            <a:xfrm>
              <a:off x="363376" y="4137074"/>
              <a:ext cx="2326288" cy="6084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健壮性</a:t>
              </a:r>
            </a:p>
          </p:txBody>
        </p:sp>
        <p:sp>
          <p:nvSpPr>
            <p:cNvPr id="37" name="矩形 36">
              <a:extLst>
                <a:ext uri="{FF2B5EF4-FFF2-40B4-BE49-F238E27FC236}">
                  <a16:creationId xmlns:a16="http://schemas.microsoft.com/office/drawing/2014/main" id="{F78746BE-2088-3863-4414-E3DB3440A5E6}"/>
                </a:ext>
              </a:extLst>
            </p:cNvPr>
            <p:cNvSpPr/>
            <p:nvPr/>
          </p:nvSpPr>
          <p:spPr>
            <a:xfrm>
              <a:off x="363376" y="5046040"/>
              <a:ext cx="6088967" cy="40562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输入检测  完善功能  异常处理</a:t>
              </a:r>
            </a:p>
          </p:txBody>
        </p:sp>
      </p:grpSp>
      <p:grpSp>
        <p:nvGrpSpPr>
          <p:cNvPr id="38" name="组合 37">
            <a:extLst>
              <a:ext uri="{FF2B5EF4-FFF2-40B4-BE49-F238E27FC236}">
                <a16:creationId xmlns:a16="http://schemas.microsoft.com/office/drawing/2014/main" id="{DE7C195D-D8FE-1589-2344-C3521484B6A3}"/>
              </a:ext>
            </a:extLst>
          </p:cNvPr>
          <p:cNvGrpSpPr/>
          <p:nvPr/>
        </p:nvGrpSpPr>
        <p:grpSpPr>
          <a:xfrm>
            <a:off x="7719483" y="398720"/>
            <a:ext cx="4594130" cy="1314590"/>
            <a:chOff x="363376" y="4137074"/>
            <a:chExt cx="6088967" cy="1314590"/>
          </a:xfrm>
        </p:grpSpPr>
        <p:sp>
          <p:nvSpPr>
            <p:cNvPr id="39" name="矩形 38">
              <a:extLst>
                <a:ext uri="{FF2B5EF4-FFF2-40B4-BE49-F238E27FC236}">
                  <a16:creationId xmlns:a16="http://schemas.microsoft.com/office/drawing/2014/main" id="{89EB3F9B-2A93-A7D0-3A65-5BCBF240046C}"/>
                </a:ext>
              </a:extLst>
            </p:cNvPr>
            <p:cNvSpPr/>
            <p:nvPr/>
          </p:nvSpPr>
          <p:spPr>
            <a:xfrm>
              <a:off x="363376" y="4137074"/>
              <a:ext cx="2326288" cy="6084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美观性</a:t>
              </a:r>
            </a:p>
          </p:txBody>
        </p:sp>
        <p:sp>
          <p:nvSpPr>
            <p:cNvPr id="40" name="矩形 39">
              <a:extLst>
                <a:ext uri="{FF2B5EF4-FFF2-40B4-BE49-F238E27FC236}">
                  <a16:creationId xmlns:a16="http://schemas.microsoft.com/office/drawing/2014/main" id="{B45E5F6C-28EA-DEB5-A11F-7B2B78FE390D}"/>
                </a:ext>
              </a:extLst>
            </p:cNvPr>
            <p:cNvSpPr/>
            <p:nvPr/>
          </p:nvSpPr>
          <p:spPr>
            <a:xfrm>
              <a:off x="363376" y="5046040"/>
              <a:ext cx="6088967" cy="40562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界面简洁美观 提示清晰 </a:t>
              </a:r>
            </a:p>
          </p:txBody>
        </p:sp>
      </p:grpSp>
      <p:cxnSp>
        <p:nvCxnSpPr>
          <p:cNvPr id="41" name="直线连接符 24">
            <a:extLst>
              <a:ext uri="{FF2B5EF4-FFF2-40B4-BE49-F238E27FC236}">
                <a16:creationId xmlns:a16="http://schemas.microsoft.com/office/drawing/2014/main" id="{FE0DA255-74A8-C96B-FE34-46D43B0D1530}"/>
              </a:ext>
            </a:extLst>
          </p:cNvPr>
          <p:cNvCxnSpPr>
            <a:cxnSpLocks/>
          </p:cNvCxnSpPr>
          <p:nvPr/>
        </p:nvCxnSpPr>
        <p:spPr>
          <a:xfrm>
            <a:off x="5237362" y="1952370"/>
            <a:ext cx="2731230" cy="0"/>
          </a:xfrm>
          <a:prstGeom prst="line">
            <a:avLst/>
          </a:prstGeom>
        </p:spPr>
        <p:style>
          <a:lnRef idx="3">
            <a:schemeClr val="dk1"/>
          </a:lnRef>
          <a:fillRef idx="0">
            <a:schemeClr val="dk1"/>
          </a:fillRef>
          <a:effectRef idx="2">
            <a:schemeClr val="dk1"/>
          </a:effectRef>
          <a:fontRef idx="minor">
            <a:schemeClr val="tx1"/>
          </a:fontRef>
        </p:style>
      </p:cxnSp>
      <p:cxnSp>
        <p:nvCxnSpPr>
          <p:cNvPr id="42" name="直线连接符 24">
            <a:extLst>
              <a:ext uri="{FF2B5EF4-FFF2-40B4-BE49-F238E27FC236}">
                <a16:creationId xmlns:a16="http://schemas.microsoft.com/office/drawing/2014/main" id="{FFCAE1B2-3880-397C-D873-D03884354886}"/>
              </a:ext>
            </a:extLst>
          </p:cNvPr>
          <p:cNvCxnSpPr>
            <a:cxnSpLocks/>
          </p:cNvCxnSpPr>
          <p:nvPr/>
        </p:nvCxnSpPr>
        <p:spPr>
          <a:xfrm flipV="1">
            <a:off x="7968592" y="1939301"/>
            <a:ext cx="0" cy="1743699"/>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58009265"/>
      </p:ext>
    </p:extLst>
  </p:cSld>
  <p:clrMapOvr>
    <a:masterClrMapping/>
  </p:clrMapOvr>
  <p:transition spd="slow" advTm="3000">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860343"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pic>
        <p:nvPicPr>
          <p:cNvPr id="17" name="图片 16">
            <a:extLst>
              <a:ext uri="{FF2B5EF4-FFF2-40B4-BE49-F238E27FC236}">
                <a16:creationId xmlns:a16="http://schemas.microsoft.com/office/drawing/2014/main" id="{97B3A54B-00BC-1CCE-EF52-56C3DEE9D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732" y="795904"/>
            <a:ext cx="9290355" cy="5266191"/>
          </a:xfrm>
          <a:prstGeom prst="rect">
            <a:avLst/>
          </a:prstGeom>
          <a:ln w="38100">
            <a:solidFill>
              <a:schemeClr val="accent5">
                <a:lumMod val="50000"/>
              </a:schemeClr>
            </a:solidFill>
          </a:ln>
        </p:spPr>
      </p:pic>
    </p:spTree>
    <p:extLst>
      <p:ext uri="{BB962C8B-B14F-4D97-AF65-F5344CB8AC3E}">
        <p14:creationId xmlns:p14="http://schemas.microsoft.com/office/powerpoint/2010/main" val="1150217401"/>
      </p:ext>
    </p:extLst>
  </p:cSld>
  <p:clrMapOvr>
    <a:masterClrMapping/>
  </p:clrMapOvr>
  <p:transition spd="slow" advTm="3000">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1031" y="964406"/>
            <a:ext cx="10929937" cy="49291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3934071" y="1267071"/>
            <a:ext cx="4323859" cy="4323859"/>
          </a:xfrm>
          <a:prstGeom prst="ellipse">
            <a:avLst/>
          </a:prstGeom>
          <a:noFill/>
          <a:ln w="25400">
            <a:solidFill>
              <a:srgbClr val="48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316312" y="3542240"/>
            <a:ext cx="3559377"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系统整体简介</a:t>
            </a:r>
            <a:endParaRPr lang="zh-CN" altLang="en-US" sz="2800" b="1" dirty="0">
              <a:solidFill>
                <a:schemeClr val="tx1">
                  <a:lumMod val="85000"/>
                  <a:lumOff val="15000"/>
                </a:schemeClr>
              </a:solidFill>
              <a:latin typeface="幼圆" panose="02010509060101010101" pitchFamily="49" charset="-122"/>
              <a:ea typeface="幼圆" panose="02010509060101010101" pitchFamily="49" charset="-122"/>
            </a:endParaRPr>
          </a:p>
        </p:txBody>
      </p:sp>
      <p:sp>
        <p:nvSpPr>
          <p:cNvPr id="32" name="矩形 31"/>
          <p:cNvSpPr/>
          <p:nvPr/>
        </p:nvSpPr>
        <p:spPr>
          <a:xfrm>
            <a:off x="4743357" y="4116075"/>
            <a:ext cx="2705287" cy="646331"/>
          </a:xfrm>
          <a:prstGeom prst="rect">
            <a:avLst/>
          </a:prstGeom>
        </p:spPr>
        <p:txBody>
          <a:bodyPr wrap="square">
            <a:spAutoFit/>
          </a:bodyPr>
          <a:lstStyle/>
          <a:p>
            <a:pPr algn="ctr"/>
            <a:r>
              <a:rPr lang="en-US" altLang="zh-CN" kern="0" dirty="0">
                <a:solidFill>
                  <a:schemeClr val="tx1">
                    <a:lumMod val="85000"/>
                    <a:lumOff val="15000"/>
                  </a:schemeClr>
                </a:solidFill>
                <a:latin typeface="幼圆" panose="02010509060101010101" pitchFamily="49" charset="-122"/>
                <a:ea typeface="幼圆" panose="02010509060101010101" pitchFamily="49" charset="-122"/>
                <a:cs typeface="Arial" panose="020B0604020202020204" pitchFamily="34" charset="0"/>
                <a:sym typeface="+mn-ea"/>
              </a:rPr>
              <a:t>The whole description of our system</a:t>
            </a:r>
            <a:endParaRPr lang="zh-CN" altLang="en-US" kern="0" dirty="0">
              <a:solidFill>
                <a:schemeClr val="tx1">
                  <a:lumMod val="85000"/>
                  <a:lumOff val="15000"/>
                </a:schemeClr>
              </a:solidFill>
              <a:latin typeface="幼圆" panose="02010509060101010101" pitchFamily="49" charset="-122"/>
              <a:ea typeface="幼圆" panose="02010509060101010101" pitchFamily="49" charset="-122"/>
              <a:cs typeface="Arial" panose="020B0604020202020204" pitchFamily="34" charset="0"/>
              <a:sym typeface="+mn-ea"/>
            </a:endParaRPr>
          </a:p>
        </p:txBody>
      </p:sp>
      <p:sp>
        <p:nvSpPr>
          <p:cNvPr id="33" name="stack-of-books-and-a-magnifier_67996"/>
          <p:cNvSpPr>
            <a:spLocks noChangeAspect="1"/>
          </p:cNvSpPr>
          <p:nvPr/>
        </p:nvSpPr>
        <p:spPr bwMode="auto">
          <a:xfrm>
            <a:off x="5612179" y="2076143"/>
            <a:ext cx="967644" cy="1167369"/>
          </a:xfrm>
          <a:custGeom>
            <a:avLst/>
            <a:gdLst>
              <a:gd name="T0" fmla="*/ 3002 w 3074"/>
              <a:gd name="T1" fmla="*/ 345 h 3714"/>
              <a:gd name="T2" fmla="*/ 2752 w 3074"/>
              <a:gd name="T3" fmla="*/ 345 h 3714"/>
              <a:gd name="T4" fmla="*/ 2752 w 3074"/>
              <a:gd name="T5" fmla="*/ 72 h 3714"/>
              <a:gd name="T6" fmla="*/ 2681 w 3074"/>
              <a:gd name="T7" fmla="*/ 0 h 3714"/>
              <a:gd name="T8" fmla="*/ 244 w 3074"/>
              <a:gd name="T9" fmla="*/ 0 h 3714"/>
              <a:gd name="T10" fmla="*/ 0 w 3074"/>
              <a:gd name="T11" fmla="*/ 244 h 3714"/>
              <a:gd name="T12" fmla="*/ 0 w 3074"/>
              <a:gd name="T13" fmla="*/ 3469 h 3714"/>
              <a:gd name="T14" fmla="*/ 244 w 3074"/>
              <a:gd name="T15" fmla="*/ 3714 h 3714"/>
              <a:gd name="T16" fmla="*/ 3002 w 3074"/>
              <a:gd name="T17" fmla="*/ 3714 h 3714"/>
              <a:gd name="T18" fmla="*/ 3074 w 3074"/>
              <a:gd name="T19" fmla="*/ 3642 h 3714"/>
              <a:gd name="T20" fmla="*/ 3074 w 3074"/>
              <a:gd name="T21" fmla="*/ 417 h 3714"/>
              <a:gd name="T22" fmla="*/ 3002 w 3074"/>
              <a:gd name="T23" fmla="*/ 345 h 3714"/>
              <a:gd name="T24" fmla="*/ 244 w 3074"/>
              <a:gd name="T25" fmla="*/ 143 h 3714"/>
              <a:gd name="T26" fmla="*/ 2609 w 3074"/>
              <a:gd name="T27" fmla="*/ 143 h 3714"/>
              <a:gd name="T28" fmla="*/ 2609 w 3074"/>
              <a:gd name="T29" fmla="*/ 345 h 3714"/>
              <a:gd name="T30" fmla="*/ 2421 w 3074"/>
              <a:gd name="T31" fmla="*/ 345 h 3714"/>
              <a:gd name="T32" fmla="*/ 1704 w 3074"/>
              <a:gd name="T33" fmla="*/ 345 h 3714"/>
              <a:gd name="T34" fmla="*/ 244 w 3074"/>
              <a:gd name="T35" fmla="*/ 345 h 3714"/>
              <a:gd name="T36" fmla="*/ 143 w 3074"/>
              <a:gd name="T37" fmla="*/ 244 h 3714"/>
              <a:gd name="T38" fmla="*/ 244 w 3074"/>
              <a:gd name="T39" fmla="*/ 143 h 3714"/>
              <a:gd name="T40" fmla="*/ 1776 w 3074"/>
              <a:gd name="T41" fmla="*/ 488 h 3714"/>
              <a:gd name="T42" fmla="*/ 2349 w 3074"/>
              <a:gd name="T43" fmla="*/ 488 h 3714"/>
              <a:gd name="T44" fmla="*/ 2349 w 3074"/>
              <a:gd name="T45" fmla="*/ 1670 h 3714"/>
              <a:gd name="T46" fmla="*/ 2103 w 3074"/>
              <a:gd name="T47" fmla="*/ 1504 h 3714"/>
              <a:gd name="T48" fmla="*/ 2063 w 3074"/>
              <a:gd name="T49" fmla="*/ 1492 h 3714"/>
              <a:gd name="T50" fmla="*/ 2022 w 3074"/>
              <a:gd name="T51" fmla="*/ 1504 h 3714"/>
              <a:gd name="T52" fmla="*/ 1776 w 3074"/>
              <a:gd name="T53" fmla="*/ 1670 h 3714"/>
              <a:gd name="T54" fmla="*/ 1776 w 3074"/>
              <a:gd name="T55" fmla="*/ 488 h 3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4" h="3714">
                <a:moveTo>
                  <a:pt x="3002" y="345"/>
                </a:moveTo>
                <a:lnTo>
                  <a:pt x="2752" y="345"/>
                </a:lnTo>
                <a:lnTo>
                  <a:pt x="2752" y="72"/>
                </a:lnTo>
                <a:cubicBezTo>
                  <a:pt x="2752" y="32"/>
                  <a:pt x="2720" y="0"/>
                  <a:pt x="2681" y="0"/>
                </a:cubicBezTo>
                <a:lnTo>
                  <a:pt x="244" y="0"/>
                </a:lnTo>
                <a:cubicBezTo>
                  <a:pt x="109" y="0"/>
                  <a:pt x="0" y="110"/>
                  <a:pt x="0" y="244"/>
                </a:cubicBezTo>
                <a:lnTo>
                  <a:pt x="0" y="3469"/>
                </a:lnTo>
                <a:cubicBezTo>
                  <a:pt x="0" y="3604"/>
                  <a:pt x="109" y="3714"/>
                  <a:pt x="244" y="3714"/>
                </a:cubicBezTo>
                <a:lnTo>
                  <a:pt x="3002" y="3714"/>
                </a:lnTo>
                <a:cubicBezTo>
                  <a:pt x="3042" y="3714"/>
                  <a:pt x="3074" y="3681"/>
                  <a:pt x="3074" y="3642"/>
                </a:cubicBezTo>
                <a:lnTo>
                  <a:pt x="3074" y="417"/>
                </a:lnTo>
                <a:cubicBezTo>
                  <a:pt x="3074" y="377"/>
                  <a:pt x="3042" y="345"/>
                  <a:pt x="3002" y="345"/>
                </a:cubicBezTo>
                <a:close/>
                <a:moveTo>
                  <a:pt x="244" y="143"/>
                </a:moveTo>
                <a:lnTo>
                  <a:pt x="2609" y="143"/>
                </a:lnTo>
                <a:lnTo>
                  <a:pt x="2609" y="345"/>
                </a:lnTo>
                <a:lnTo>
                  <a:pt x="2421" y="345"/>
                </a:lnTo>
                <a:lnTo>
                  <a:pt x="1704" y="345"/>
                </a:lnTo>
                <a:lnTo>
                  <a:pt x="244" y="345"/>
                </a:lnTo>
                <a:cubicBezTo>
                  <a:pt x="188" y="345"/>
                  <a:pt x="143" y="300"/>
                  <a:pt x="143" y="244"/>
                </a:cubicBezTo>
                <a:cubicBezTo>
                  <a:pt x="143" y="189"/>
                  <a:pt x="188" y="143"/>
                  <a:pt x="244" y="143"/>
                </a:cubicBezTo>
                <a:close/>
                <a:moveTo>
                  <a:pt x="1776" y="488"/>
                </a:moveTo>
                <a:lnTo>
                  <a:pt x="2349" y="488"/>
                </a:lnTo>
                <a:lnTo>
                  <a:pt x="2349" y="1670"/>
                </a:lnTo>
                <a:lnTo>
                  <a:pt x="2103" y="1504"/>
                </a:lnTo>
                <a:cubicBezTo>
                  <a:pt x="2091" y="1496"/>
                  <a:pt x="2077" y="1492"/>
                  <a:pt x="2063" y="1492"/>
                </a:cubicBezTo>
                <a:cubicBezTo>
                  <a:pt x="2048" y="1492"/>
                  <a:pt x="2035" y="1496"/>
                  <a:pt x="2022" y="1504"/>
                </a:cubicBezTo>
                <a:lnTo>
                  <a:pt x="1776" y="1670"/>
                </a:lnTo>
                <a:lnTo>
                  <a:pt x="1776" y="488"/>
                </a:lnTo>
                <a:close/>
              </a:path>
            </a:pathLst>
          </a:custGeom>
          <a:solidFill>
            <a:srgbClr val="4886C4"/>
          </a:solidFill>
          <a:ln>
            <a:noFill/>
          </a:ln>
        </p:spPr>
        <p:txBody>
          <a:bodyPr/>
          <a:lstStyle/>
          <a:p>
            <a:endParaRPr lang="zh-CN" altLang="en-US"/>
          </a:p>
        </p:txBody>
      </p:sp>
      <p:cxnSp>
        <p:nvCxnSpPr>
          <p:cNvPr id="34" name="直接连接符 33"/>
          <p:cNvCxnSpPr/>
          <p:nvPr/>
        </p:nvCxnSpPr>
        <p:spPr>
          <a:xfrm>
            <a:off x="4743357" y="4106113"/>
            <a:ext cx="2705287" cy="0"/>
          </a:xfrm>
          <a:prstGeom prst="line">
            <a:avLst/>
          </a:prstGeom>
          <a:ln w="31750" cap="flat">
            <a:gradFill flip="none" rotWithShape="1">
              <a:gsLst>
                <a:gs pos="0">
                  <a:schemeClr val="tx1">
                    <a:lumMod val="85000"/>
                    <a:lumOff val="15000"/>
                    <a:alpha val="0"/>
                  </a:schemeClr>
                </a:gs>
                <a:gs pos="50000">
                  <a:schemeClr val="tx1">
                    <a:lumMod val="85000"/>
                    <a:lumOff val="1500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349574"/>
      </p:ext>
    </p:extLst>
  </p:cSld>
  <p:clrMapOvr>
    <a:masterClrMapping/>
  </p:clrMapOvr>
  <p:transition spd="slow" advTm="3000">
    <p:randomBar dir="vert"/>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592294599135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1482</Words>
  <Application>Microsoft Office PowerPoint</Application>
  <PresentationFormat>宽屏</PresentationFormat>
  <Paragraphs>170</Paragraphs>
  <Slides>29</Slides>
  <Notes>29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等线</vt:lpstr>
      <vt:lpstr>等线 Light</vt:lpstr>
      <vt:lpstr>微软雅黑</vt:lpstr>
      <vt:lpstr>幼圆</vt:lpstr>
      <vt:lpstr>Arial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蓝色小清新蓝棕拼接毕业论文答辩PPT模板</dc:title>
  <dc:subject> </dc:subject>
  <dc:creator>极简办公</dc:creator>
  <cp:keywords>www.jjppt.com</cp:keywords>
  <dc:description>www.jjppt.com</dc:description>
  <cp:lastModifiedBy>L St.</cp:lastModifiedBy>
  <cp:revision>26</cp:revision>
  <dcterms:created xsi:type="dcterms:W3CDTF">2018-02-06T01:10:00Z</dcterms:created>
  <dcterms:modified xsi:type="dcterms:W3CDTF">2022-09-03T13:20:56Z</dcterms:modified>
  <cp:category> </cp:category>
  <cp:contentStatus> </cp:contentStatus>
  <cp:version>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